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374" r:id="rId3"/>
    <p:sldId id="375" r:id="rId4"/>
    <p:sldId id="376" r:id="rId5"/>
    <p:sldId id="378" r:id="rId6"/>
    <p:sldId id="379" r:id="rId7"/>
    <p:sldId id="382" r:id="rId8"/>
    <p:sldId id="380" r:id="rId9"/>
    <p:sldId id="373" r:id="rId10"/>
  </p:sldIdLst>
  <p:sldSz cx="12192000" cy="6858000"/>
  <p:notesSz cx="6797675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E0E0E0"/>
    <a:srgbClr val="F94945"/>
    <a:srgbClr val="984807"/>
    <a:srgbClr val="00CC66"/>
    <a:srgbClr val="008080"/>
    <a:srgbClr val="FFFFFF"/>
    <a:srgbClr val="FF5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8167" autoAdjust="0"/>
  </p:normalViewPr>
  <p:slideViewPr>
    <p:cSldViewPr snapToObjects="1">
      <p:cViewPr>
        <p:scale>
          <a:sx n="100" d="100"/>
          <a:sy n="100" d="100"/>
        </p:scale>
        <p:origin x="-804" y="-5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E9ABC-CECD-4988-A4BD-67D1BBF9A87D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6900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8A639-2DA1-4179-B0E4-E26FE0B253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70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234DB4F-C538-423E-AE5F-CA70518D72F8}" type="datetimeFigureOut">
              <a:rPr lang="ru-RU"/>
              <a:pPr>
                <a:defRPr/>
              </a:pPr>
              <a:t>19.09.2018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241"/>
            <a:ext cx="5438775" cy="4442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6901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6901"/>
            <a:ext cx="2946400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D551286-8093-44FF-BA98-605D69203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360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5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5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52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5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3E41B-A85F-446F-A770-7EB5581E0309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BCC55-ED4D-4D09-A39F-C1F458599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9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53E6C-68AC-4263-917C-980AB8A5175A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349A4-E93F-4BB2-8FCB-EB45515AD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1496600" y="5949280"/>
            <a:ext cx="695400" cy="692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fld id="{A68EFC41-ADB9-48B8-A525-25F3E5CDE29D}" type="slidenum">
              <a:rPr lang="ru-RU" smtClean="0"/>
              <a:t>‹#›</a:t>
            </a:fld>
            <a:r>
              <a:rPr lang="ru-RU" sz="1200" dirty="0" smtClean="0"/>
              <a:t>/8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719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7352C-5FAC-4E9B-ABD3-612176255759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345FA-A403-40A5-9EE6-961672339E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3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0A244-746B-40E7-9249-1043E6B57A40}" type="datetime1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A52EA-A873-4B42-870E-C5598E3017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84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19A77-76A5-4B82-AAA0-5CB1BDCFA838}" type="datetime1">
              <a:rPr lang="ru-RU" smtClean="0"/>
              <a:t>19.09.2018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DE2EA-E7FB-4280-998F-7E93E26A0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3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A13B3-B319-493C-9DCB-D90077086B49}" type="datetime1">
              <a:rPr lang="ru-RU" smtClean="0"/>
              <a:t>19.09.2018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C735F-0550-49FB-BD2B-CD94CF446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1496600" y="5949280"/>
            <a:ext cx="695400" cy="692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fld id="{A68EFC41-ADB9-48B8-A525-25F3E5CDE29D}" type="slidenum">
              <a:rPr lang="ru-RU" smtClean="0"/>
              <a:t>‹#›</a:t>
            </a:fld>
            <a:r>
              <a:rPr lang="ru-RU" sz="1200" dirty="0" smtClean="0"/>
              <a:t>/9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58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F3354-4369-445F-9983-D6D21A4475AB}" type="datetime1">
              <a:rPr lang="ru-RU" smtClean="0"/>
              <a:t>19.09.2018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TextBox 4"/>
          <p:cNvSpPr txBox="1"/>
          <p:nvPr userDrawn="1"/>
        </p:nvSpPr>
        <p:spPr>
          <a:xfrm>
            <a:off x="11496600" y="5949280"/>
            <a:ext cx="695400" cy="6926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fld id="{A68EFC41-ADB9-48B8-A525-25F3E5CDE29D}" type="slidenum">
              <a:rPr lang="ru-RU" smtClean="0"/>
              <a:t>‹#›</a:t>
            </a:fld>
            <a:r>
              <a:rPr lang="ru-RU" sz="1200" dirty="0" smtClean="0"/>
              <a:t>/8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162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CEE01-046A-419B-947A-A2D03460F8EA}" type="datetime1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03508-D23C-4C2A-9386-65036C0F4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06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90394-762E-4BD4-BD58-417C242EFFC2}" type="datetime1">
              <a:rPr lang="ru-RU" smtClean="0"/>
              <a:t>19.09.2018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6E5E-A58E-4E95-8528-B101A5AA2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14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9535A-1F92-4BD5-A821-689FC9E9B8E3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D82D3-9D0B-46D8-8FF9-E46691AE9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7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ED3C6-CB5F-4DCF-937F-FD8E6344C427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55DAF-6027-4281-92F8-AD867D3CF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21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8223CA-8E69-4B09-8CDE-19C3770ACE12}" type="datetime1">
              <a:rPr lang="ru-RU" smtClean="0"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02629E-B2D2-4640-B00E-7DD6457B0D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TR/xmlschema-2/#dateTim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w3.org/TR/xmlschema-2/#dat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26" name="Picture 2" descr="C:\Users\2860\Desktop\Рисунок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0" name="Прямоугольник 1"/>
            <p:cNvSpPr>
              <a:spLocks noChangeArrowheads="1"/>
            </p:cNvSpPr>
            <p:nvPr/>
          </p:nvSpPr>
          <p:spPr bwMode="auto">
            <a:xfrm>
              <a:off x="3359696" y="1628800"/>
              <a:ext cx="8832304" cy="2339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17" tIns="60958" rIns="121917" bIns="60958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2400" dirty="0">
                  <a:latin typeface="Trebuchet MS" pitchFamily="34" charset="0"/>
                </a:rPr>
                <a:t>Обеспечение взаимодействия участников с ГИС ГМП с использованием единого электронного сервиса системы межведомственного электронного взаимодействия, функционирующего в соответствии с Методическими рекомендациями по работе с системой межведомственного электронного взаимодействия версии 3.ХХ</a:t>
              </a:r>
            </a:p>
          </p:txBody>
        </p:sp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3575050" y="4933950"/>
              <a:ext cx="6985446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defRPr/>
              </a:pPr>
              <a:endParaRPr lang="ru-RU" sz="1600" kern="0" dirty="0" smtClean="0">
                <a:sym typeface="Lucida Grand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61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6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ПЕРЕВОД ГИС ГМП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НА ИСПОЛЬЗОВАНИЕ ЕДИНОГО ЭЛЕКТРОННОГО СЕРВИСА СМЭВ </a:t>
            </a: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3.ХХ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(</a:t>
            </a:r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Форматы ГИС ГМП версии 2.0</a:t>
            </a: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)</a:t>
            </a:r>
            <a:endParaRPr lang="ru-RU" altLang="ru-RU" sz="14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3077" name="Прямоугольник 17"/>
          <p:cNvSpPr>
            <a:spLocks noChangeArrowheads="1"/>
          </p:cNvSpPr>
          <p:nvPr/>
        </p:nvSpPr>
        <p:spPr bwMode="auto">
          <a:xfrm>
            <a:off x="408708" y="4243114"/>
            <a:ext cx="49926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i="1" dirty="0">
                <a:latin typeface="Trebuchet MS" pitchFamily="34" charset="0"/>
              </a:rPr>
              <a:t>Форматы взаимодействия Государственной информационной системы о государственных и муниципальных платежах </a:t>
            </a:r>
            <a:br>
              <a:rPr lang="ru-RU" altLang="ru-RU" sz="1200" i="1" dirty="0">
                <a:latin typeface="Trebuchet MS" pitchFamily="34" charset="0"/>
              </a:rPr>
            </a:br>
            <a:r>
              <a:rPr lang="ru-RU" altLang="ru-RU" sz="1200" i="1" dirty="0">
                <a:latin typeface="Trebuchet MS" pitchFamily="34" charset="0"/>
              </a:rPr>
              <a:t>с информационными системами участников версии </a:t>
            </a:r>
            <a:r>
              <a:rPr lang="ru-RU" altLang="ru-RU" sz="1200" i="1" dirty="0" smtClean="0">
                <a:latin typeface="Trebuchet MS" pitchFamily="34" charset="0"/>
              </a:rPr>
              <a:t>1.16.6</a:t>
            </a:r>
            <a:endParaRPr lang="ru-RU" altLang="ru-RU" sz="1200" i="1" dirty="0">
              <a:latin typeface="Trebuchet MS" pitchFamily="34" charset="0"/>
            </a:endParaRPr>
          </a:p>
        </p:txBody>
      </p:sp>
      <p:sp>
        <p:nvSpPr>
          <p:cNvPr id="3078" name="Прямоугольник 3"/>
          <p:cNvSpPr>
            <a:spLocks noChangeArrowheads="1"/>
          </p:cNvSpPr>
          <p:nvPr/>
        </p:nvSpPr>
        <p:spPr bwMode="auto">
          <a:xfrm>
            <a:off x="7669213" y="1097731"/>
            <a:ext cx="3668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>
                <a:solidFill>
                  <a:srgbClr val="C00000"/>
                </a:solidFill>
                <a:latin typeface="Trebuchet MS" pitchFamily="34" charset="0"/>
              </a:rPr>
              <a:t>26 марта 2018 г.</a:t>
            </a:r>
            <a:endParaRPr lang="ru-RU" altLang="ru-RU" sz="3200">
              <a:solidFill>
                <a:srgbClr val="C00000"/>
              </a:solidFill>
            </a:endParaRPr>
          </a:p>
        </p:txBody>
      </p:sp>
      <p:sp>
        <p:nvSpPr>
          <p:cNvPr id="3079" name="Прямоугольник 4"/>
          <p:cNvSpPr>
            <a:spLocks noChangeArrowheads="1"/>
          </p:cNvSpPr>
          <p:nvPr/>
        </p:nvSpPr>
        <p:spPr bwMode="auto">
          <a:xfrm>
            <a:off x="7075488" y="2462981"/>
            <a:ext cx="4641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i="1">
                <a:latin typeface="Trebuchet MS" pitchFamily="34" charset="0"/>
              </a:rPr>
              <a:t>обновление промышленного сервиса ГИС ГМП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i="1">
                <a:latin typeface="Trebuchet MS" pitchFamily="34" charset="0"/>
              </a:rPr>
              <a:t>(SID 0003998) </a:t>
            </a:r>
          </a:p>
        </p:txBody>
      </p:sp>
      <p:sp>
        <p:nvSpPr>
          <p:cNvPr id="3080" name="Прямоугольник 23"/>
          <p:cNvSpPr>
            <a:spLocks noChangeArrowheads="1"/>
          </p:cNvSpPr>
          <p:nvPr/>
        </p:nvSpPr>
        <p:spPr bwMode="auto">
          <a:xfrm>
            <a:off x="1026245" y="2031727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rgbClr val="C00000"/>
                </a:solidFill>
                <a:latin typeface="Trebuchet MS" pitchFamily="34" charset="0"/>
              </a:rPr>
              <a:t>15 декабря 2017 г.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  <p:sp>
        <p:nvSpPr>
          <p:cNvPr id="3081" name="Прямоугольник 17"/>
          <p:cNvSpPr>
            <a:spLocks noChangeArrowheads="1"/>
          </p:cNvSpPr>
          <p:nvPr/>
        </p:nvSpPr>
        <p:spPr bwMode="auto">
          <a:xfrm>
            <a:off x="-24680" y="2800077"/>
            <a:ext cx="598011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rebuchet MS" pitchFamily="34" charset="0"/>
              </a:rPr>
              <a:t>Форматы взаимодействия Государственной информационной системы о государственных </a:t>
            </a:r>
            <a:br>
              <a:rPr lang="ru-RU" altLang="ru-RU" sz="2000" dirty="0">
                <a:latin typeface="Trebuchet MS" pitchFamily="34" charset="0"/>
              </a:rPr>
            </a:br>
            <a:r>
              <a:rPr lang="ru-RU" altLang="ru-RU" sz="2000" dirty="0">
                <a:latin typeface="Trebuchet MS" pitchFamily="34" charset="0"/>
              </a:rPr>
              <a:t>и муниципальных платежах с информационными системами участников </a:t>
            </a:r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версии 2.0</a:t>
            </a:r>
          </a:p>
        </p:txBody>
      </p:sp>
      <p:sp>
        <p:nvSpPr>
          <p:cNvPr id="3082" name="Прямоугольник 4"/>
          <p:cNvSpPr>
            <a:spLocks noChangeArrowheads="1"/>
          </p:cNvSpPr>
          <p:nvPr/>
        </p:nvSpPr>
        <p:spPr bwMode="auto">
          <a:xfrm>
            <a:off x="6831013" y="1656531"/>
            <a:ext cx="51736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rebuchet MS" pitchFamily="34" charset="0"/>
              </a:rPr>
              <a:t>Перевод ГИС ГМП на </a:t>
            </a:r>
            <a:r>
              <a:rPr lang="ru-RU" altLang="ru-RU" sz="2000" dirty="0" smtClean="0">
                <a:latin typeface="Trebuchet MS" pitchFamily="34" charset="0"/>
              </a:rPr>
              <a:t>использование </a:t>
            </a:r>
            <a:r>
              <a:rPr lang="ru-RU" altLang="ru-RU" sz="2000" dirty="0">
                <a:latin typeface="Trebuchet MS" pitchFamily="34" charset="0"/>
              </a:rPr>
              <a:t>единого электронного сервиса СМЭВ 3.ХХ</a:t>
            </a:r>
          </a:p>
        </p:txBody>
      </p:sp>
      <p:sp>
        <p:nvSpPr>
          <p:cNvPr id="3083" name="Прямоугольник 3"/>
          <p:cNvSpPr>
            <a:spLocks noChangeArrowheads="1"/>
          </p:cNvSpPr>
          <p:nvPr/>
        </p:nvSpPr>
        <p:spPr bwMode="auto">
          <a:xfrm>
            <a:off x="7615238" y="4408488"/>
            <a:ext cx="3984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>
                <a:solidFill>
                  <a:srgbClr val="C00000"/>
                </a:solidFill>
                <a:latin typeface="Trebuchet MS" pitchFamily="34" charset="0"/>
              </a:rPr>
              <a:t>31 декабря 2018 г.</a:t>
            </a:r>
            <a:endParaRPr lang="ru-RU" altLang="ru-RU" sz="3200">
              <a:solidFill>
                <a:srgbClr val="C00000"/>
              </a:solidFill>
            </a:endParaRPr>
          </a:p>
        </p:txBody>
      </p:sp>
      <p:sp>
        <p:nvSpPr>
          <p:cNvPr id="3084" name="Прямоугольник 18"/>
          <p:cNvSpPr>
            <a:spLocks noChangeArrowheads="1"/>
          </p:cNvSpPr>
          <p:nvPr/>
        </p:nvSpPr>
        <p:spPr bwMode="auto">
          <a:xfrm>
            <a:off x="6953250" y="5022850"/>
            <a:ext cx="5075238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Вывод из эксплуатации тестового </a:t>
            </a:r>
            <a:br>
              <a:rPr lang="ru-RU" altLang="ru-RU" sz="2000">
                <a:latin typeface="Trebuchet MS" pitchFamily="34" charset="0"/>
              </a:rPr>
            </a:br>
            <a:r>
              <a:rPr lang="ru-RU" altLang="ru-RU" sz="2000">
                <a:latin typeface="Trebuchet MS" pitchFamily="34" charset="0"/>
              </a:rPr>
              <a:t>и промышленного сервисов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(</a:t>
            </a:r>
            <a:r>
              <a:rPr lang="en-US" altLang="ru-RU" sz="2000">
                <a:latin typeface="Trebuchet MS" pitchFamily="34" charset="0"/>
              </a:rPr>
              <a:t>SID0003663 </a:t>
            </a:r>
            <a:r>
              <a:rPr lang="ru-RU" altLang="ru-RU" sz="2000">
                <a:latin typeface="Trebuchet MS" pitchFamily="34" charset="0"/>
              </a:rPr>
              <a:t>и</a:t>
            </a:r>
            <a:r>
              <a:rPr lang="en-US" altLang="ru-RU" sz="2000">
                <a:latin typeface="Trebuchet MS" pitchFamily="34" charset="0"/>
              </a:rPr>
              <a:t> SID 0003</a:t>
            </a:r>
            <a:r>
              <a:rPr lang="ru-RU" altLang="ru-RU" sz="2000">
                <a:latin typeface="Trebuchet MS" pitchFamily="34" charset="0"/>
              </a:rPr>
              <a:t>998) </a:t>
            </a:r>
          </a:p>
        </p:txBody>
      </p:sp>
      <p:sp>
        <p:nvSpPr>
          <p:cNvPr id="20" name="Стрелка углом 19"/>
          <p:cNvSpPr/>
          <p:nvPr/>
        </p:nvSpPr>
        <p:spPr>
          <a:xfrm>
            <a:off x="5159896" y="1901160"/>
            <a:ext cx="1721346" cy="735752"/>
          </a:xfrm>
          <a:prstGeom prst="bentArrow">
            <a:avLst>
              <a:gd name="adj1" fmla="val 25000"/>
              <a:gd name="adj2" fmla="val 24399"/>
              <a:gd name="adj3" fmla="val 25000"/>
              <a:gd name="adj4" fmla="val 437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21" name="Группа 14"/>
          <p:cNvGrpSpPr>
            <a:grpSpLocks/>
          </p:cNvGrpSpPr>
          <p:nvPr/>
        </p:nvGrpSpPr>
        <p:grpSpPr bwMode="auto">
          <a:xfrm>
            <a:off x="8508888" y="3429000"/>
            <a:ext cx="361032" cy="525984"/>
            <a:chOff x="4378748" y="2461239"/>
            <a:chExt cx="504738" cy="586326"/>
          </a:xfrm>
        </p:grpSpPr>
        <p:pic>
          <p:nvPicPr>
            <p:cNvPr id="22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8748" y="2465722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52" y="2461239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100" y="2464018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5" name="Стрелка вниз 24"/>
          <p:cNvSpPr/>
          <p:nvPr/>
        </p:nvSpPr>
        <p:spPr>
          <a:xfrm>
            <a:off x="9006296" y="2996952"/>
            <a:ext cx="394742" cy="1411536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7364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4099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ПЕРЕВОД ВЗАИМОДЕЙСТВИЯ УЧАСТНИКОВ ГИС ГМП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НА ИСПОЛЬЗОВАНИЕ ЕДИНОГО ЭЛЕКТРОННОГО СЕРВИСА СМЭВ 3.ХХ</a:t>
            </a:r>
          </a:p>
        </p:txBody>
      </p:sp>
      <p:sp>
        <p:nvSpPr>
          <p:cNvPr id="4101" name="Прямоугольник 2"/>
          <p:cNvSpPr>
            <a:spLocks noChangeArrowheads="1"/>
          </p:cNvSpPr>
          <p:nvPr/>
        </p:nvSpPr>
        <p:spPr bwMode="auto">
          <a:xfrm>
            <a:off x="1754188" y="1171575"/>
            <a:ext cx="703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rebuchet MS" pitchFamily="34" charset="0"/>
              </a:rPr>
              <a:t>Виды сведений ГИС ГМП в СМЭВ 3.ХХ*</a:t>
            </a:r>
          </a:p>
        </p:txBody>
      </p:sp>
      <p:sp>
        <p:nvSpPr>
          <p:cNvPr id="4102" name="Прямоугольник 3"/>
          <p:cNvSpPr>
            <a:spLocks noChangeArrowheads="1"/>
          </p:cNvSpPr>
          <p:nvPr/>
        </p:nvSpPr>
        <p:spPr bwMode="auto">
          <a:xfrm>
            <a:off x="82550" y="2822575"/>
            <a:ext cx="58150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Прием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необходимой для уплаты информации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ru-RU" altLang="ru-RU" sz="1100" i="1" dirty="0" smtClean="0">
                <a:latin typeface="Trebuchet MS" pitchFamily="34" charset="0"/>
              </a:rPr>
              <a:t>– </a:t>
            </a:r>
            <a:r>
              <a:rPr lang="en-US" altLang="ru-RU" sz="1100" i="1" dirty="0" smtClean="0">
                <a:latin typeface="Trebuchet MS" pitchFamily="34" charset="0"/>
              </a:rPr>
              <a:t>VS00662v002-RKZN02</a:t>
            </a:r>
            <a:endParaRPr lang="ru-RU" altLang="ru-RU" sz="1100" dirty="0">
              <a:latin typeface="Trebuchet MS" pitchFamily="34" charset="0"/>
            </a:endParaRPr>
          </a:p>
        </p:txBody>
      </p:sp>
      <p:sp>
        <p:nvSpPr>
          <p:cNvPr id="4103" name="Прямоугольник 4"/>
          <p:cNvSpPr>
            <a:spLocks noChangeArrowheads="1"/>
          </p:cNvSpPr>
          <p:nvPr/>
        </p:nvSpPr>
        <p:spPr bwMode="auto">
          <a:xfrm>
            <a:off x="6381750" y="2822575"/>
            <a:ext cx="58070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Прием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информации об </a:t>
            </a:r>
            <a:r>
              <a:rPr lang="ru-RU" altLang="ru-RU" sz="2000" dirty="0" smtClean="0">
                <a:solidFill>
                  <a:srgbClr val="C00000"/>
                </a:solidFill>
                <a:latin typeface="Trebuchet MS" pitchFamily="34" charset="0"/>
              </a:rPr>
              <a:t>уплате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en-US" altLang="ru-RU" sz="1100" i="1" dirty="0" smtClean="0">
                <a:latin typeface="Trebuchet MS" pitchFamily="34" charset="0"/>
              </a:rPr>
              <a:t>– VS00663v002-RKZN02</a:t>
            </a:r>
            <a:endParaRPr lang="ru-RU" altLang="ru-RU" sz="1100" i="1" dirty="0">
              <a:latin typeface="Trebuchet MS" pitchFamily="34" charset="0"/>
            </a:endParaRPr>
          </a:p>
        </p:txBody>
      </p:sp>
      <p:sp>
        <p:nvSpPr>
          <p:cNvPr id="4104" name="Прямоугольник 5"/>
          <p:cNvSpPr>
            <a:spLocks noChangeArrowheads="1"/>
          </p:cNvSpPr>
          <p:nvPr/>
        </p:nvSpPr>
        <p:spPr bwMode="auto">
          <a:xfrm>
            <a:off x="6384925" y="4187825"/>
            <a:ext cx="58070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Предоставление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необходимой для уплаты информации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en-US" altLang="ru-RU" sz="1100" i="1" dirty="0" smtClean="0">
                <a:latin typeface="Trebuchet MS" pitchFamily="34" charset="0"/>
              </a:rPr>
              <a:t>– VS00679v002-RKZN02</a:t>
            </a:r>
            <a:endParaRPr lang="ru-RU" altLang="ru-RU" sz="1100" i="1" dirty="0">
              <a:latin typeface="Trebuchet MS" pitchFamily="34" charset="0"/>
            </a:endParaRPr>
          </a:p>
        </p:txBody>
      </p:sp>
      <p:sp>
        <p:nvSpPr>
          <p:cNvPr id="4105" name="Прямоугольник 6"/>
          <p:cNvSpPr>
            <a:spLocks noChangeArrowheads="1"/>
          </p:cNvSpPr>
          <p:nvPr/>
        </p:nvSpPr>
        <p:spPr bwMode="auto">
          <a:xfrm>
            <a:off x="82550" y="4171950"/>
            <a:ext cx="606266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Предоставление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информации об уплате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en-US" altLang="ru-RU" sz="1100" i="1" dirty="0" smtClean="0">
                <a:latin typeface="Trebuchet MS" pitchFamily="34" charset="0"/>
              </a:rPr>
              <a:t>– VS00672v002-RKZN02</a:t>
            </a:r>
            <a:endParaRPr lang="ru-RU" altLang="ru-RU" sz="1100" i="1" dirty="0">
              <a:latin typeface="Trebuchet MS" pitchFamily="34" charset="0"/>
            </a:endParaRPr>
          </a:p>
        </p:txBody>
      </p:sp>
      <p:sp>
        <p:nvSpPr>
          <p:cNvPr id="4106" name="Прямоугольник 7"/>
          <p:cNvSpPr>
            <a:spLocks noChangeArrowheads="1"/>
          </p:cNvSpPr>
          <p:nvPr/>
        </p:nvSpPr>
        <p:spPr bwMode="auto">
          <a:xfrm>
            <a:off x="3330575" y="5437188"/>
            <a:ext cx="58943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Предоставление ГИС ГМП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информации о результатах квитирования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en-US" altLang="ru-RU" sz="1100" i="1" dirty="0" smtClean="0">
                <a:latin typeface="Trebuchet MS" pitchFamily="34" charset="0"/>
              </a:rPr>
              <a:t>– VS00675v002-RKZN02</a:t>
            </a:r>
            <a:endParaRPr lang="ru-RU" altLang="ru-RU" sz="1100" i="1" dirty="0">
              <a:latin typeface="Trebuchet MS" pitchFamily="34" charset="0"/>
            </a:endParaRPr>
          </a:p>
        </p:txBody>
      </p:sp>
      <p:sp>
        <p:nvSpPr>
          <p:cNvPr id="4107" name="Прямоугольник 9"/>
          <p:cNvSpPr>
            <a:spLocks noChangeArrowheads="1"/>
          </p:cNvSpPr>
          <p:nvPr/>
        </p:nvSpPr>
        <p:spPr bwMode="auto">
          <a:xfrm>
            <a:off x="390525" y="1912938"/>
            <a:ext cx="55070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rebuchet MS" pitchFamily="34" charset="0"/>
              </a:rPr>
              <a:t>Администраторы начислений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rebuchet MS" pitchFamily="34" charset="0"/>
              </a:rPr>
              <a:t>Главные администраторы начислений</a:t>
            </a:r>
          </a:p>
        </p:txBody>
      </p:sp>
      <p:sp>
        <p:nvSpPr>
          <p:cNvPr id="4108" name="Прямоугольник 25"/>
          <p:cNvSpPr>
            <a:spLocks noChangeArrowheads="1"/>
          </p:cNvSpPr>
          <p:nvPr/>
        </p:nvSpPr>
        <p:spPr bwMode="auto">
          <a:xfrm>
            <a:off x="6491288" y="1912938"/>
            <a:ext cx="55070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Администраторы платежей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Главные администраторы платежей</a:t>
            </a:r>
          </a:p>
        </p:txBody>
      </p:sp>
      <p:pic>
        <p:nvPicPr>
          <p:cNvPr id="4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912938"/>
            <a:ext cx="544512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0" y="1912938"/>
            <a:ext cx="544513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1" name="Прямоугольник 29"/>
          <p:cNvSpPr>
            <a:spLocks noChangeArrowheads="1"/>
          </p:cNvSpPr>
          <p:nvPr/>
        </p:nvSpPr>
        <p:spPr bwMode="auto">
          <a:xfrm>
            <a:off x="252413" y="6651625"/>
            <a:ext cx="10980737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>
                <a:latin typeface="Trebuchet MS" pitchFamily="34" charset="0"/>
              </a:rPr>
              <a:t>* - полный перечень видов сведений ГИС ГМП опубликован на технологическом портале СМЭВ 3.ХХ по адресу </a:t>
            </a:r>
            <a:r>
              <a:rPr lang="en-US" altLang="ru-RU" sz="1100">
                <a:latin typeface="Trebuchet MS" pitchFamily="34" charset="0"/>
              </a:rPr>
              <a:t>https://smev3.gosuslugi.ru/</a:t>
            </a:r>
            <a:endParaRPr lang="ru-RU" altLang="ru-RU" sz="110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17621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6588" y="5641975"/>
            <a:ext cx="5703887" cy="730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3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5124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ПЕРЕВОД ВЗАИМОДЕЙСТВИЯ УЧАСТНИКОВ ГИС ГМП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НА ИСПОЛЬЗОВАНИЕ ЕДИНОГО ЭЛЕКТРОННОГО СЕРВИСА СМЭВ 3.ХХ</a:t>
            </a:r>
          </a:p>
        </p:txBody>
      </p:sp>
      <p:sp>
        <p:nvSpPr>
          <p:cNvPr id="5126" name="Прямоугольник 2"/>
          <p:cNvSpPr>
            <a:spLocks noChangeArrowheads="1"/>
          </p:cNvSpPr>
          <p:nvPr/>
        </p:nvSpPr>
        <p:spPr bwMode="auto">
          <a:xfrm>
            <a:off x="1754188" y="1195388"/>
            <a:ext cx="104346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Основные шаги участника ГИС ГМП при переходе на взаимодействие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>
                <a:latin typeface="Trebuchet MS" pitchFamily="34" charset="0"/>
              </a:rPr>
              <a:t>с использованием единого электронного сервиса СМЭВ 3.ХХ*</a:t>
            </a:r>
          </a:p>
        </p:txBody>
      </p:sp>
      <p:sp>
        <p:nvSpPr>
          <p:cNvPr id="5127" name="Прямоугольник 1"/>
          <p:cNvSpPr>
            <a:spLocks noChangeArrowheads="1"/>
          </p:cNvSpPr>
          <p:nvPr/>
        </p:nvSpPr>
        <p:spPr bwMode="auto">
          <a:xfrm>
            <a:off x="520700" y="2036763"/>
            <a:ext cx="41846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C00000"/>
                </a:solidFill>
                <a:latin typeface="Trebuchet MS" pitchFamily="34" charset="0"/>
              </a:rPr>
              <a:t>ШАГ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Trebuchet MS" pitchFamily="34" charset="0"/>
              </a:rPr>
              <a:t>Подключение к Видам сведений </a:t>
            </a:r>
            <a:br>
              <a:rPr lang="ru-RU" altLang="ru-RU" sz="1800" dirty="0">
                <a:latin typeface="Trebuchet MS" pitchFamily="34" charset="0"/>
              </a:rPr>
            </a:br>
            <a:r>
              <a:rPr lang="ru-RU" altLang="ru-RU" sz="1800" dirty="0">
                <a:latin typeface="Trebuchet MS" pitchFamily="34" charset="0"/>
              </a:rPr>
              <a:t>ГИС ГМП в СМЭВ 3.ХХ в соответствии </a:t>
            </a:r>
            <a:br>
              <a:rPr lang="ru-RU" altLang="ru-RU" sz="1800" dirty="0">
                <a:latin typeface="Trebuchet MS" pitchFamily="34" charset="0"/>
              </a:rPr>
            </a:br>
            <a:r>
              <a:rPr lang="ru-RU" altLang="ru-RU" sz="1800" dirty="0">
                <a:latin typeface="Trebuchet MS" pitchFamily="34" charset="0"/>
              </a:rPr>
              <a:t>с полномочием и видом участника</a:t>
            </a:r>
          </a:p>
        </p:txBody>
      </p:sp>
      <p:sp>
        <p:nvSpPr>
          <p:cNvPr id="5128" name="Прямоугольник 16"/>
          <p:cNvSpPr>
            <a:spLocks noChangeArrowheads="1"/>
          </p:cNvSpPr>
          <p:nvPr/>
        </p:nvSpPr>
        <p:spPr bwMode="auto">
          <a:xfrm>
            <a:off x="252413" y="6486525"/>
            <a:ext cx="109807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Trebuchet MS" pitchFamily="34" charset="0"/>
              </a:rPr>
              <a:t>* - дорожная карта по переходу участника на взаимодействие с использование единого электронного сервиса СМЭВ 3.ХХ опубликована на официальном сайте Федерального казначейства в разделе «ГИС ГМП»</a:t>
            </a:r>
          </a:p>
        </p:txBody>
      </p:sp>
      <p:sp>
        <p:nvSpPr>
          <p:cNvPr id="5129" name="Прямоугольник 17"/>
          <p:cNvSpPr>
            <a:spLocks noChangeArrowheads="1"/>
          </p:cNvSpPr>
          <p:nvPr/>
        </p:nvSpPr>
        <p:spPr bwMode="auto">
          <a:xfrm>
            <a:off x="2076450" y="3640138"/>
            <a:ext cx="37893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>
                <a:solidFill>
                  <a:srgbClr val="C00000"/>
                </a:solidFill>
                <a:latin typeface="Trebuchet MS" pitchFamily="34" charset="0"/>
              </a:rPr>
              <a:t>ШАГ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rebuchet MS" pitchFamily="34" charset="0"/>
              </a:rPr>
              <a:t>Приведение используемой информационной системы участника в соответствие форматам ГИС ГМП версии 2.0</a:t>
            </a:r>
          </a:p>
        </p:txBody>
      </p:sp>
      <p:sp>
        <p:nvSpPr>
          <p:cNvPr id="5130" name="Прямоугольник 18"/>
          <p:cNvSpPr>
            <a:spLocks noChangeArrowheads="1"/>
          </p:cNvSpPr>
          <p:nvPr/>
        </p:nvSpPr>
        <p:spPr bwMode="auto">
          <a:xfrm>
            <a:off x="5618163" y="2009775"/>
            <a:ext cx="65706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>
                <a:solidFill>
                  <a:srgbClr val="C00000"/>
                </a:solidFill>
                <a:latin typeface="Trebuchet MS" pitchFamily="34" charset="0"/>
              </a:rPr>
              <a:t>ШАГ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rebuchet MS" pitchFamily="34" charset="0"/>
              </a:rPr>
              <a:t>Проведение тестирования взаимодействия информационной системы участника по каждому Виду сведений ГИС ГМП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rebuchet MS" pitchFamily="34" charset="0"/>
              </a:rPr>
              <a:t>в тестовой среде СМЭВ 3.ХХ </a:t>
            </a:r>
          </a:p>
        </p:txBody>
      </p:sp>
      <p:sp>
        <p:nvSpPr>
          <p:cNvPr id="5131" name="Прямоугольник 20"/>
          <p:cNvSpPr>
            <a:spLocks noChangeArrowheads="1"/>
          </p:cNvSpPr>
          <p:nvPr/>
        </p:nvSpPr>
        <p:spPr bwMode="auto">
          <a:xfrm>
            <a:off x="7540625" y="3598863"/>
            <a:ext cx="46513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>
                <a:solidFill>
                  <a:srgbClr val="C00000"/>
                </a:solidFill>
                <a:latin typeface="Trebuchet MS" pitchFamily="34" charset="0"/>
              </a:rPr>
              <a:t>ШАГ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Trebuchet MS" pitchFamily="34" charset="0"/>
              </a:rPr>
              <a:t>Проведение проверки взаимодействия с ГИС ГМП по форматам ГИС ГМП версии 2.0 с использованием единого электронного сервиса СМЭВ 3.ХХ</a:t>
            </a:r>
          </a:p>
        </p:txBody>
      </p:sp>
      <p:pic>
        <p:nvPicPr>
          <p:cNvPr id="5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1854200"/>
            <a:ext cx="433387" cy="69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3570288"/>
            <a:ext cx="473075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1854200"/>
            <a:ext cx="49530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3376613"/>
            <a:ext cx="51435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6" name="Прямоугольник 3"/>
          <p:cNvSpPr>
            <a:spLocks noChangeArrowheads="1"/>
          </p:cNvSpPr>
          <p:nvPr/>
        </p:nvSpPr>
        <p:spPr bwMode="auto">
          <a:xfrm>
            <a:off x="3275013" y="5713413"/>
            <a:ext cx="5703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>
                <a:solidFill>
                  <a:srgbClr val="C00000"/>
                </a:solidFill>
                <a:latin typeface="Trebuchet MS" pitchFamily="34" charset="0"/>
              </a:rPr>
              <a:t>Срок – до 1 декабря 2018 г.</a:t>
            </a:r>
            <a:endParaRPr lang="ru-RU" altLang="ru-RU" sz="3200">
              <a:solidFill>
                <a:srgbClr val="C00000"/>
              </a:solidFill>
            </a:endParaRPr>
          </a:p>
        </p:txBody>
      </p:sp>
      <p:grpSp>
        <p:nvGrpSpPr>
          <p:cNvPr id="5137" name="Группа 15"/>
          <p:cNvGrpSpPr>
            <a:grpSpLocks/>
          </p:cNvGrpSpPr>
          <p:nvPr/>
        </p:nvGrpSpPr>
        <p:grpSpPr bwMode="auto">
          <a:xfrm>
            <a:off x="2514600" y="5686425"/>
            <a:ext cx="504825" cy="587375"/>
            <a:chOff x="4378748" y="2461239"/>
            <a:chExt cx="504738" cy="586326"/>
          </a:xfrm>
        </p:grpSpPr>
        <p:pic>
          <p:nvPicPr>
            <p:cNvPr id="513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8748" y="2465722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39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52" y="2461239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40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100" y="2464018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819841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340599" y="4293096"/>
            <a:ext cx="4320479" cy="12275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355285" y="2371551"/>
            <a:ext cx="4320479" cy="12275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05918" y="4293096"/>
            <a:ext cx="4320479" cy="12275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27449" y="2345444"/>
            <a:ext cx="4320479" cy="12275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ВЗАИМОДЕЙСТВИЕ УЧАСТНИКОВ С ГИС ГМП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С ИСПОЛЬЗОВАНИЕМ СМЭВ 3.ХХ</a:t>
            </a:r>
            <a:endParaRPr lang="ru-RU" altLang="ru-RU" sz="1800" b="1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1559496" y="1412776"/>
            <a:ext cx="99715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smtClean="0">
                <a:latin typeface="Trebuchet MS" pitchFamily="34" charset="0"/>
              </a:rPr>
              <a:t>Взаимодействие с использованием СМЭВ 3.ХХ осуществляют</a:t>
            </a:r>
            <a:r>
              <a:rPr lang="en-US" altLang="ru-RU" sz="2400" dirty="0" smtClean="0">
                <a:latin typeface="Trebuchet MS" pitchFamily="34" charset="0"/>
              </a:rPr>
              <a:t>:</a:t>
            </a:r>
            <a:endParaRPr lang="ru-RU" altLang="ru-RU" sz="2400" dirty="0">
              <a:latin typeface="Trebuchet MS" pitchFamily="34" charset="0"/>
            </a:endParaRPr>
          </a:p>
        </p:txBody>
      </p:sp>
      <p:sp>
        <p:nvSpPr>
          <p:cNvPr id="5" name="Прямоугольник 9"/>
          <p:cNvSpPr>
            <a:spLocks noChangeArrowheads="1"/>
          </p:cNvSpPr>
          <p:nvPr/>
        </p:nvSpPr>
        <p:spPr bwMode="auto">
          <a:xfrm>
            <a:off x="1946698" y="4387559"/>
            <a:ext cx="2941836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ru-RU" sz="3200" dirty="0">
                <a:latin typeface="Trebuchet MS" pitchFamily="34" charset="0"/>
              </a:rPr>
              <a:t>Челябинская </a:t>
            </a:r>
            <a:endParaRPr lang="ru-RU" altLang="ru-RU" sz="3200" dirty="0" smtClean="0">
              <a:latin typeface="Trebuchet MS" pitchFamily="34" charset="0"/>
            </a:endParaRPr>
          </a:p>
          <a:p>
            <a:pPr algn="ctr"/>
            <a:r>
              <a:rPr lang="ru-RU" altLang="ru-RU" sz="3200" dirty="0" smtClean="0">
                <a:latin typeface="Trebuchet MS" pitchFamily="34" charset="0"/>
              </a:rPr>
              <a:t>область</a:t>
            </a:r>
            <a:endParaRPr lang="ru-RU" altLang="ru-RU" sz="3200" dirty="0">
              <a:latin typeface="Trebuchet MS" pitchFamily="34" charset="0"/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5735935" y="2492895"/>
            <a:ext cx="5507038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ru-RU" altLang="ru-RU" sz="3200" dirty="0">
                <a:latin typeface="Trebuchet MS" pitchFamily="34" charset="0"/>
              </a:rPr>
              <a:t>Самарская </a:t>
            </a:r>
            <a:endParaRPr lang="ru-RU" altLang="ru-RU" sz="3200" dirty="0" smtClean="0">
              <a:latin typeface="Trebuchet MS" pitchFamily="34" charset="0"/>
            </a:endParaRPr>
          </a:p>
          <a:p>
            <a:pPr algn="ctr"/>
            <a:r>
              <a:rPr lang="ru-RU" altLang="ru-RU" sz="3200" dirty="0" smtClean="0">
                <a:latin typeface="Trebuchet MS" pitchFamily="34" charset="0"/>
              </a:rPr>
              <a:t>область</a:t>
            </a:r>
            <a:endParaRPr lang="ru-RU" altLang="ru-RU" sz="3200" dirty="0">
              <a:latin typeface="Trebuchet MS" pitchFamily="34" charset="0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623392" y="2492896"/>
            <a:ext cx="5507038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 smtClean="0">
                <a:latin typeface="Trebuchet MS" pitchFamily="34" charset="0"/>
              </a:rPr>
              <a:t>Пензенская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 smtClean="0">
                <a:latin typeface="Trebuchet MS" pitchFamily="34" charset="0"/>
              </a:rPr>
              <a:t>область</a:t>
            </a:r>
            <a:endParaRPr lang="ru-RU" altLang="ru-RU" sz="3200" dirty="0">
              <a:latin typeface="Trebuchet MS" pitchFamily="34" charset="0"/>
            </a:endParaRPr>
          </a:p>
        </p:txBody>
      </p:sp>
      <p:sp>
        <p:nvSpPr>
          <p:cNvPr id="8" name="Прямоугольник 9"/>
          <p:cNvSpPr>
            <a:spLocks noChangeArrowheads="1"/>
          </p:cNvSpPr>
          <p:nvPr/>
        </p:nvSpPr>
        <p:spPr bwMode="auto">
          <a:xfrm>
            <a:off x="7039147" y="4387559"/>
            <a:ext cx="3384376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altLang="ru-RU" sz="3200" dirty="0">
                <a:latin typeface="Trebuchet MS" pitchFamily="34" charset="0"/>
              </a:rPr>
              <a:t>Ярославская </a:t>
            </a:r>
            <a:endParaRPr lang="ru-RU" altLang="ru-RU" sz="3200" dirty="0" smtClean="0">
              <a:latin typeface="Trebuchet MS" pitchFamily="34" charset="0"/>
            </a:endParaRPr>
          </a:p>
          <a:p>
            <a:pPr algn="ctr"/>
            <a:r>
              <a:rPr lang="ru-RU" altLang="ru-RU" sz="3200" dirty="0" smtClean="0">
                <a:latin typeface="Trebuchet MS" pitchFamily="34" charset="0"/>
              </a:rPr>
              <a:t>область</a:t>
            </a:r>
            <a:endParaRPr lang="ru-RU" altLang="ru-RU" sz="3200" dirty="0">
              <a:latin typeface="Trebuchet MS" pitchFamily="34" charset="0"/>
            </a:endParaRPr>
          </a:p>
        </p:txBody>
      </p:sp>
      <p:pic>
        <p:nvPicPr>
          <p:cNvPr id="9" name="yaroslavskaya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123" y="4429239"/>
            <a:ext cx="511157" cy="51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helyabinsk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280" y="4426031"/>
            <a:ext cx="408733" cy="518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samara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2524667"/>
            <a:ext cx="506611" cy="54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enz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572" y="2420888"/>
            <a:ext cx="461192" cy="60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92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ustomShape 1"/>
          <p:cNvSpPr>
            <a:spLocks noChangeArrowheads="1"/>
          </p:cNvSpPr>
          <p:nvPr/>
        </p:nvSpPr>
        <p:spPr bwMode="auto">
          <a:xfrm>
            <a:off x="304800" y="180975"/>
            <a:ext cx="1141888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76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ПЕРЕВОД ГИС ГМП 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НА ИСПОЛЬЗОВАНИЕ ЕДИНОГО ЭЛЕКТРОННОГО СЕРВИСА СМЭВ </a:t>
            </a: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3.ХХ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(</a:t>
            </a:r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Форматы ГИС ГМП версии 2.1</a:t>
            </a:r>
            <a:r>
              <a:rPr lang="ru-RU" altLang="ru-RU" sz="1400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)</a:t>
            </a:r>
            <a:endParaRPr lang="ru-RU" altLang="ru-RU" sz="1400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3077" name="Прямоугольник 17"/>
          <p:cNvSpPr>
            <a:spLocks noChangeArrowheads="1"/>
          </p:cNvSpPr>
          <p:nvPr/>
        </p:nvSpPr>
        <p:spPr bwMode="auto">
          <a:xfrm>
            <a:off x="335360" y="4293096"/>
            <a:ext cx="57593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Основные изменения</a:t>
            </a:r>
            <a:r>
              <a:rPr lang="en-US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:</a:t>
            </a:r>
            <a:endParaRPr lang="ru-RU" altLang="ru-RU" sz="1800" i="1" dirty="0" smtClean="0">
              <a:solidFill>
                <a:srgbClr val="C00000"/>
              </a:solidFill>
              <a:latin typeface="Trebuchet MS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ru-RU" sz="1800" i="1" dirty="0" smtClean="0">
              <a:solidFill>
                <a:srgbClr val="C00000"/>
              </a:solidFill>
              <a:latin typeface="Trebuchet MS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1. Фиксация времени начисления и платежа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800" i="1" dirty="0">
              <a:solidFill>
                <a:srgbClr val="C00000"/>
              </a:solidFill>
              <a:latin typeface="Trebuchet MS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2. Уточнение </a:t>
            </a:r>
            <a:r>
              <a:rPr lang="ru-RU" altLang="ru-RU" sz="1800" i="1" dirty="0">
                <a:solidFill>
                  <a:srgbClr val="C00000"/>
                </a:solidFill>
                <a:latin typeface="Trebuchet MS" pitchFamily="34" charset="0"/>
              </a:rPr>
              <a:t>конкретных параметров </a:t>
            </a:r>
            <a:r>
              <a:rPr lang="ru-RU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извещений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800" i="1" dirty="0" smtClean="0">
              <a:solidFill>
                <a:srgbClr val="C00000"/>
              </a:solidFill>
              <a:latin typeface="Trebuchet MS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800" i="1" dirty="0" smtClean="0">
                <a:solidFill>
                  <a:srgbClr val="C00000"/>
                </a:solidFill>
                <a:latin typeface="Trebuchet MS" pitchFamily="34" charset="0"/>
              </a:rPr>
              <a:t>3. </a:t>
            </a:r>
            <a:r>
              <a:rPr lang="ru-RU" altLang="ru-RU" sz="1800" i="1" dirty="0">
                <a:solidFill>
                  <a:srgbClr val="C00000"/>
                </a:solidFill>
                <a:latin typeface="Trebuchet MS" pitchFamily="34" charset="0"/>
              </a:rPr>
              <a:t>Сервис подписки на рассылку уведомлений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800" i="1" dirty="0">
              <a:solidFill>
                <a:srgbClr val="C00000"/>
              </a:solidFill>
              <a:latin typeface="Trebuchet MS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800" i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3078" name="Прямоугольник 3"/>
          <p:cNvSpPr>
            <a:spLocks noChangeArrowheads="1"/>
          </p:cNvSpPr>
          <p:nvPr/>
        </p:nvSpPr>
        <p:spPr bwMode="auto">
          <a:xfrm>
            <a:off x="7464152" y="1295400"/>
            <a:ext cx="38737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C00000"/>
                </a:solidFill>
                <a:latin typeface="Trebuchet MS" pitchFamily="34" charset="0"/>
              </a:rPr>
              <a:t>1 декабря 2018  </a:t>
            </a:r>
            <a:r>
              <a:rPr lang="ru-RU" altLang="ru-RU" sz="3200" b="1" dirty="0">
                <a:solidFill>
                  <a:srgbClr val="C00000"/>
                </a:solidFill>
                <a:latin typeface="Trebuchet MS" pitchFamily="34" charset="0"/>
              </a:rPr>
              <a:t>г.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  <p:sp>
        <p:nvSpPr>
          <p:cNvPr id="3080" name="Прямоугольник 23"/>
          <p:cNvSpPr>
            <a:spLocks noChangeArrowheads="1"/>
          </p:cNvSpPr>
          <p:nvPr/>
        </p:nvSpPr>
        <p:spPr bwMode="auto">
          <a:xfrm>
            <a:off x="1242269" y="1772816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C00000"/>
                </a:solidFill>
                <a:latin typeface="Trebuchet MS" pitchFamily="34" charset="0"/>
              </a:rPr>
              <a:t>1 декабря 2018 </a:t>
            </a:r>
            <a:r>
              <a:rPr lang="ru-RU" altLang="ru-RU" sz="3200" b="1" dirty="0">
                <a:solidFill>
                  <a:srgbClr val="C00000"/>
                </a:solidFill>
                <a:latin typeface="Trebuchet MS" pitchFamily="34" charset="0"/>
              </a:rPr>
              <a:t>г.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  <p:sp>
        <p:nvSpPr>
          <p:cNvPr id="3081" name="Прямоугольник 17"/>
          <p:cNvSpPr>
            <a:spLocks noChangeArrowheads="1"/>
          </p:cNvSpPr>
          <p:nvPr/>
        </p:nvSpPr>
        <p:spPr bwMode="auto">
          <a:xfrm>
            <a:off x="191344" y="2541166"/>
            <a:ext cx="5980113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rebuchet MS" pitchFamily="34" charset="0"/>
              </a:rPr>
              <a:t>Требования к форматам </a:t>
            </a:r>
            <a:r>
              <a:rPr lang="ru-RU" altLang="ru-RU" sz="2000" dirty="0">
                <a:latin typeface="Trebuchet MS" pitchFamily="34" charset="0"/>
              </a:rPr>
              <a:t>взаимодействия Государственной информационной системы о государственных </a:t>
            </a:r>
            <a:r>
              <a:rPr lang="ru-RU" altLang="ru-RU" sz="2000" dirty="0" smtClean="0">
                <a:latin typeface="Trebuchet MS" pitchFamily="34" charset="0"/>
              </a:rPr>
              <a:t>и </a:t>
            </a:r>
            <a:r>
              <a:rPr lang="ru-RU" altLang="ru-RU" sz="2000" dirty="0">
                <a:latin typeface="Trebuchet MS" pitchFamily="34" charset="0"/>
              </a:rPr>
              <a:t>муниципальных платежах </a:t>
            </a:r>
            <a:endParaRPr lang="ru-RU" altLang="ru-RU" sz="2000" dirty="0" smtClean="0">
              <a:latin typeface="Trebuchet MS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rebuchet MS" pitchFamily="34" charset="0"/>
              </a:rPr>
              <a:t>с </a:t>
            </a:r>
            <a:r>
              <a:rPr lang="ru-RU" altLang="ru-RU" sz="2000" dirty="0">
                <a:latin typeface="Trebuchet MS" pitchFamily="34" charset="0"/>
              </a:rPr>
              <a:t>информационными системами участников </a:t>
            </a:r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версии </a:t>
            </a:r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2.1</a:t>
            </a:r>
            <a:endParaRPr lang="ru-RU" altLang="ru-RU" sz="20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3082" name="Прямоугольник 4"/>
          <p:cNvSpPr>
            <a:spLocks noChangeArrowheads="1"/>
          </p:cNvSpPr>
          <p:nvPr/>
        </p:nvSpPr>
        <p:spPr bwMode="auto">
          <a:xfrm>
            <a:off x="6831013" y="1854200"/>
            <a:ext cx="51736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rebuchet MS" pitchFamily="34" charset="0"/>
              </a:rPr>
              <a:t>Публикация в тестовом контуре </a:t>
            </a:r>
            <a:br>
              <a:rPr lang="ru-RU" altLang="ru-RU" sz="2000" dirty="0" smtClean="0">
                <a:latin typeface="Trebuchet MS" pitchFamily="34" charset="0"/>
              </a:rPr>
            </a:br>
            <a:r>
              <a:rPr lang="ru-RU" altLang="ru-RU" sz="2000" dirty="0" smtClean="0">
                <a:latin typeface="Trebuchet MS" pitchFamily="34" charset="0"/>
              </a:rPr>
              <a:t>СМЭВ 3.ХХ новой версии </a:t>
            </a:r>
            <a:br>
              <a:rPr lang="ru-RU" altLang="ru-RU" sz="2000" dirty="0" smtClean="0">
                <a:latin typeface="Trebuchet MS" pitchFamily="34" charset="0"/>
              </a:rPr>
            </a:br>
            <a:r>
              <a:rPr lang="ru-RU" altLang="ru-RU" sz="2000" dirty="0" smtClean="0">
                <a:latin typeface="Trebuchet MS" pitchFamily="34" charset="0"/>
              </a:rPr>
              <a:t>видов сведений ГИС ГМП</a:t>
            </a:r>
            <a:endParaRPr lang="ru-RU" altLang="ru-RU" sz="2000" dirty="0">
              <a:latin typeface="Trebuchet MS" pitchFamily="34" charset="0"/>
            </a:endParaRPr>
          </a:p>
        </p:txBody>
      </p:sp>
      <p:sp>
        <p:nvSpPr>
          <p:cNvPr id="3083" name="Прямоугольник 3"/>
          <p:cNvSpPr>
            <a:spLocks noChangeArrowheads="1"/>
          </p:cNvSpPr>
          <p:nvPr/>
        </p:nvSpPr>
        <p:spPr bwMode="auto">
          <a:xfrm>
            <a:off x="7615238" y="4408488"/>
            <a:ext cx="34493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C00000"/>
                </a:solidFill>
                <a:latin typeface="Trebuchet MS" pitchFamily="34" charset="0"/>
              </a:rPr>
              <a:t>1 июля 2019 </a:t>
            </a:r>
            <a:r>
              <a:rPr lang="ru-RU" altLang="ru-RU" sz="3200" b="1" dirty="0">
                <a:solidFill>
                  <a:srgbClr val="C00000"/>
                </a:solidFill>
                <a:latin typeface="Trebuchet MS" pitchFamily="34" charset="0"/>
              </a:rPr>
              <a:t>г.</a:t>
            </a:r>
            <a:endParaRPr lang="ru-RU" altLang="ru-RU" sz="3200" dirty="0">
              <a:solidFill>
                <a:srgbClr val="C00000"/>
              </a:solidFill>
            </a:endParaRPr>
          </a:p>
        </p:txBody>
      </p:sp>
      <p:sp>
        <p:nvSpPr>
          <p:cNvPr id="3084" name="Прямоугольник 18"/>
          <p:cNvSpPr>
            <a:spLocks noChangeArrowheads="1"/>
          </p:cNvSpPr>
          <p:nvPr/>
        </p:nvSpPr>
        <p:spPr bwMode="auto">
          <a:xfrm>
            <a:off x="6953250" y="5022850"/>
            <a:ext cx="50752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rebuchet MS" pitchFamily="34" charset="0"/>
              </a:rPr>
              <a:t>Взаимодействие участников с ГИС ГМП </a:t>
            </a:r>
            <a:br>
              <a:rPr lang="ru-RU" altLang="ru-RU" sz="2000" dirty="0" smtClean="0">
                <a:latin typeface="Trebuchet MS" pitchFamily="34" charset="0"/>
              </a:rPr>
            </a:br>
            <a:r>
              <a:rPr lang="ru-RU" altLang="ru-RU" sz="2000" dirty="0" smtClean="0">
                <a:latin typeface="Trebuchet MS" pitchFamily="34" charset="0"/>
              </a:rPr>
              <a:t>в соответствии с Форматами ГИС ГМП </a:t>
            </a:r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версии </a:t>
            </a:r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2.1</a:t>
            </a:r>
            <a:endParaRPr lang="ru-RU" altLang="ru-RU" sz="20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grpSp>
        <p:nvGrpSpPr>
          <p:cNvPr id="3086" name="Группа 14"/>
          <p:cNvGrpSpPr>
            <a:grpSpLocks/>
          </p:cNvGrpSpPr>
          <p:nvPr/>
        </p:nvGrpSpPr>
        <p:grpSpPr bwMode="auto">
          <a:xfrm>
            <a:off x="8508888" y="3429000"/>
            <a:ext cx="361032" cy="525984"/>
            <a:chOff x="4378748" y="2461239"/>
            <a:chExt cx="504738" cy="586326"/>
          </a:xfrm>
        </p:grpSpPr>
        <p:pic>
          <p:nvPicPr>
            <p:cNvPr id="3087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8748" y="2465722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8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52" y="2461239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9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100" y="2464018"/>
              <a:ext cx="138386" cy="581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1" name="Стрелка углом 20"/>
          <p:cNvSpPr/>
          <p:nvPr/>
        </p:nvSpPr>
        <p:spPr>
          <a:xfrm>
            <a:off x="5247705" y="1694197"/>
            <a:ext cx="1847503" cy="741437"/>
          </a:xfrm>
          <a:prstGeom prst="bentArrow">
            <a:avLst>
              <a:gd name="adj1" fmla="val 25000"/>
              <a:gd name="adj2" fmla="val 24399"/>
              <a:gd name="adj3" fmla="val 25000"/>
              <a:gd name="adj4" fmla="val 437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9006296" y="2996952"/>
            <a:ext cx="394742" cy="1411536"/>
          </a:xfrm>
          <a:prstGeom prst="down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692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ФИКСАЦИЯ ВРЕМЕНИ НАЧИСЛЕНИЯ И ПЛАТЕЖА</a:t>
            </a:r>
            <a:endParaRPr lang="ru-RU" altLang="ru-RU" sz="1800" b="1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975479"/>
              </p:ext>
            </p:extLst>
          </p:nvPr>
        </p:nvGraphicFramePr>
        <p:xfrm>
          <a:off x="551384" y="1685032"/>
          <a:ext cx="11449272" cy="17043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224136"/>
                <a:gridCol w="3168352"/>
                <a:gridCol w="1184035"/>
                <a:gridCol w="2054944"/>
                <a:gridCol w="3817805"/>
              </a:tblGrid>
              <a:tr h="42037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КОД ПОЛЯ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ОПИСАНИЕ ПОЛЯ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ТРЕБОВАНИЯ К ЗАПОЛНЕНИЮ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СПОСОБ ЗАПОЛНЕНИЯ/ТИП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КОММЕНТАРИЙ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800" marR="50800" marT="50800" marB="50800" anchor="ctr"/>
                </a:tc>
              </a:tr>
              <a:tr h="240665"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en-US" sz="1200" spc="-25" dirty="0" err="1" smtClean="0">
                          <a:effectLst/>
                          <a:latin typeface="Trebuchet MS" panose="020B0603020202020204" pitchFamily="34" charset="0"/>
                        </a:rPr>
                        <a:t>BillDate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Дата, а также сведения о периоде времени, в который осуществлено начисление суммы денежных средств, подлежащих уплате (до 21 часа или после 21 часа по местному времени), или время начисления суммы денежных средств, подлежащих уплате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1, обязательно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Формат определен стандартом XML/XSD, опубликованным по адресу </a:t>
                      </a:r>
                      <a:r>
                        <a:rPr lang="ru-RU" sz="1200" u="sng" spc="-25" dirty="0">
                          <a:effectLst/>
                          <a:latin typeface="Trebuchet MS" panose="020B0603020202020204" pitchFamily="34" charset="0"/>
                          <a:hlinkClick r:id="rId3"/>
                        </a:rPr>
                        <a:t>http://www.w3.org/TR/xmlschema-2/#date</a:t>
                      </a:r>
                      <a:r>
                        <a:rPr lang="en-US" sz="1200" u="sng" spc="-25" dirty="0">
                          <a:effectLst/>
                          <a:latin typeface="Trebuchet MS" panose="020B0603020202020204" pitchFamily="34" charset="0"/>
                          <a:hlinkClick r:id="rId3"/>
                        </a:rPr>
                        <a:t>Time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/ </a:t>
                      </a:r>
                      <a:r>
                        <a:rPr lang="en-US" sz="1200" spc="-25" dirty="0" err="1">
                          <a:effectLst/>
                          <a:latin typeface="Trebuchet MS" panose="020B0603020202020204" pitchFamily="34" charset="0"/>
                        </a:rPr>
                        <a:t>dateTime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При указании сведений о периоде времени, в который осуществлено начисление суммы денежных средств, подлежащих уплате, для обозначения периода времени до 21 часа используется значение «20:59:59», после 21 часа – «21:01:00».</a:t>
                      </a:r>
                      <a:endParaRPr lang="ru-RU" sz="1200" dirty="0">
                        <a:effectLst/>
                        <a:latin typeface="Trebuchet MS" panose="020B0603020202020204" pitchFamily="34" charset="0"/>
                        <a:ea typeface="Times New Roman"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912260"/>
              </p:ext>
            </p:extLst>
          </p:nvPr>
        </p:nvGraphicFramePr>
        <p:xfrm>
          <a:off x="551384" y="4221088"/>
          <a:ext cx="11449272" cy="17043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52128"/>
                <a:gridCol w="3240360"/>
                <a:gridCol w="1184035"/>
                <a:gridCol w="2054944"/>
                <a:gridCol w="3817805"/>
              </a:tblGrid>
              <a:tr h="42037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КОД ПОЛЯ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ОПИСАНИЕ ПОЛЯ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ТРЕБОВАНИЯ К ЗАПОЛНЕНИЮ 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СПОСОБ ЗАПОЛНЕНИЯ/ТИП 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КОММЕНТАРИЙ 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/>
                </a:tc>
              </a:tr>
              <a:tr h="240665"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en-US" sz="1200" spc="-25" dirty="0" smtClean="0">
                          <a:effectLst/>
                          <a:latin typeface="Trebuchet MS" panose="020B0603020202020204" pitchFamily="34" charset="0"/>
                        </a:rPr>
                        <a:t>P</a:t>
                      </a:r>
                      <a:r>
                        <a:rPr lang="ru-RU" sz="1200" spc="-25" dirty="0" err="1" smtClean="0">
                          <a:effectLst/>
                          <a:latin typeface="Trebuchet MS" panose="020B0603020202020204" pitchFamily="34" charset="0"/>
                        </a:rPr>
                        <a:t>aymentDate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Дата, а также сведения о периоде времени, в который  осуществлен прием к исполнению распоряжения о переводе денежных средств (до 21 часа или после 21 часа по местному времени), или время приема к исполнению распоряжения о переводе денежных средств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en-US" sz="1200" spc="-25" dirty="0"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, обязательно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Формат определен стандартом XML/XSD, опубликованным по адресу </a:t>
                      </a:r>
                      <a:r>
                        <a:rPr lang="ru-RU" sz="1200" u="sng" spc="-25" dirty="0">
                          <a:effectLst/>
                          <a:latin typeface="Trebuchet MS" panose="020B0603020202020204" pitchFamily="34" charset="0"/>
                          <a:hlinkClick r:id="rId4"/>
                        </a:rPr>
                        <a:t>http://www.w3.org/TR/xmlschema-2/#date</a:t>
                      </a:r>
                      <a:r>
                        <a:rPr lang="en-US" sz="1200" u="sng" spc="-25" dirty="0">
                          <a:effectLst/>
                          <a:latin typeface="Trebuchet MS" panose="020B0603020202020204" pitchFamily="34" charset="0"/>
                        </a:rPr>
                        <a:t>Time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/ </a:t>
                      </a:r>
                      <a:r>
                        <a:rPr lang="en-US" sz="1200" spc="-25" dirty="0" err="1">
                          <a:effectLst/>
                          <a:latin typeface="Trebuchet MS" panose="020B0603020202020204" pitchFamily="34" charset="0"/>
                        </a:rPr>
                        <a:t>dateTime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300"/>
                        </a:spcAft>
                      </a:pPr>
                      <a:r>
                        <a:rPr lang="ru-RU" sz="1200" spc="-25" dirty="0">
                          <a:effectLst/>
                          <a:latin typeface="Trebuchet MS" panose="020B0603020202020204" pitchFamily="34" charset="0"/>
                        </a:rPr>
                        <a:t>При указании сведений о периоде времени, в который осуществлен прием к исполнению распоряжения о переводе денежных средств, для обозначения периода времени до 21 часа используется значение «20:59:59», после 21 часа – «21:01:00».</a:t>
                      </a:r>
                      <a:endParaRPr lang="ru-RU" sz="1000" spc="-25" dirty="0">
                        <a:effectLst/>
                        <a:latin typeface="Trebuchet MS" panose="020B0603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866106" y="1183779"/>
            <a:ext cx="101353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Trebuchet MS" pitchFamily="34" charset="0"/>
              </a:rPr>
              <a:t>1. Информация</a:t>
            </a:r>
            <a:r>
              <a:rPr lang="ru-RU" altLang="ru-RU" sz="2000" dirty="0">
                <a:latin typeface="Trebuchet MS" pitchFamily="34" charset="0"/>
              </a:rPr>
              <a:t>, необходимая для уплаты (</a:t>
            </a:r>
            <a:r>
              <a:rPr lang="ru-RU" altLang="ru-RU" sz="2000" dirty="0" err="1">
                <a:latin typeface="Trebuchet MS" pitchFamily="34" charset="0"/>
              </a:rPr>
              <a:t>ChargeType</a:t>
            </a:r>
            <a:r>
              <a:rPr lang="ru-RU" altLang="ru-RU" sz="2000" dirty="0">
                <a:latin typeface="Trebuchet MS" pitchFamily="34" charset="0"/>
              </a:rPr>
              <a:t>)</a:t>
            </a:r>
            <a:endParaRPr lang="ru-RU" altLang="ru-RU" sz="2000" b="1" dirty="0">
              <a:latin typeface="Trebuchet MS" pitchFamily="34" charset="0"/>
            </a:endParaRPr>
          </a:p>
        </p:txBody>
      </p:sp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1847528" y="3645024"/>
            <a:ext cx="101353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Trebuchet MS" pitchFamily="34" charset="0"/>
              </a:rPr>
              <a:t>2</a:t>
            </a:r>
            <a:r>
              <a:rPr lang="ru-RU" altLang="ru-RU" sz="2000" dirty="0" smtClean="0">
                <a:latin typeface="Trebuchet MS" pitchFamily="34" charset="0"/>
              </a:rPr>
              <a:t>. </a:t>
            </a:r>
            <a:r>
              <a:rPr lang="ru-RU" altLang="ru-RU" sz="2000" dirty="0">
                <a:latin typeface="Trebuchet MS" pitchFamily="34" charset="0"/>
              </a:rPr>
              <a:t>Информация об уплате (</a:t>
            </a:r>
            <a:r>
              <a:rPr lang="en-US" altLang="ru-RU" sz="2000" dirty="0" err="1">
                <a:latin typeface="Trebuchet MS" pitchFamily="34" charset="0"/>
              </a:rPr>
              <a:t>PaymentType</a:t>
            </a:r>
            <a:r>
              <a:rPr lang="en-US" altLang="ru-RU" sz="2000" dirty="0">
                <a:latin typeface="Trebuchet MS" pitchFamily="34" charset="0"/>
              </a:rPr>
              <a:t>)</a:t>
            </a:r>
            <a:endParaRPr lang="ru-RU" altLang="ru-RU" sz="20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3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УТОЧНЕНИЕ КОНКРЕТНЫХ ПАРАМЕТРОВ ИЗВЕЩЕНИЙ</a:t>
            </a:r>
            <a:endParaRPr lang="ru-RU" altLang="ru-RU" sz="1800" b="1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3432" y="1628800"/>
            <a:ext cx="105131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rebuchet MS" pitchFamily="34" charset="0"/>
              </a:rPr>
              <a:t>В результате развития ГИС ГМП </a:t>
            </a:r>
            <a:r>
              <a:rPr lang="ru-RU" sz="2000" dirty="0" smtClean="0">
                <a:solidFill>
                  <a:srgbClr val="C00000"/>
                </a:solidFill>
                <a:latin typeface="Trebuchet MS" pitchFamily="34" charset="0"/>
              </a:rPr>
              <a:t>усовершенствован информационный обмен </a:t>
            </a:r>
            <a:br>
              <a:rPr lang="ru-RU" sz="2000" dirty="0" smtClean="0">
                <a:solidFill>
                  <a:srgbClr val="C00000"/>
                </a:solidFill>
                <a:latin typeface="Trebuchet MS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rebuchet MS" pitchFamily="34" charset="0"/>
              </a:rPr>
              <a:t>при уточнении </a:t>
            </a:r>
            <a:r>
              <a:rPr lang="ru-RU" sz="2000" dirty="0">
                <a:solidFill>
                  <a:srgbClr val="C00000"/>
                </a:solidFill>
                <a:latin typeface="Trebuchet MS" pitchFamily="34" charset="0"/>
              </a:rPr>
              <a:t>загруженной ранее информации: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585666" y="2705484"/>
            <a:ext cx="5256583" cy="2955764"/>
            <a:chOff x="585666" y="2705484"/>
            <a:chExt cx="5256583" cy="295576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585666" y="2705484"/>
              <a:ext cx="5256583" cy="29557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01689" y="2941781"/>
              <a:ext cx="5040559" cy="2431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ru-RU" sz="2000" dirty="0">
                  <a:latin typeface="Trebuchet MS" pitchFamily="34" charset="0"/>
                </a:rPr>
                <a:t>Извещение об уточнении начисления:</a:t>
              </a:r>
            </a:p>
            <a:p>
              <a:pPr>
                <a:spcBef>
                  <a:spcPts val="1200"/>
                </a:spcBef>
              </a:pPr>
              <a:r>
                <a:rPr lang="ru-RU" i="1" dirty="0">
                  <a:latin typeface="Trebuchet MS" pitchFamily="34" charset="0"/>
                </a:rPr>
                <a:t>- уникальный идентификатор </a:t>
              </a:r>
              <a:r>
                <a:rPr lang="ru-RU" i="1" dirty="0" smtClean="0">
                  <a:latin typeface="Trebuchet MS" pitchFamily="34" charset="0"/>
                </a:rPr>
                <a:t>начисления (УИН)</a:t>
              </a:r>
              <a:endParaRPr lang="ru-RU" i="1" dirty="0">
                <a:latin typeface="Trebuchet MS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ru-RU" i="1" dirty="0">
                  <a:latin typeface="Trebuchet MS" pitchFamily="34" charset="0"/>
                </a:rPr>
                <a:t>- </a:t>
              </a:r>
              <a:r>
                <a:rPr lang="ru-RU" i="1" dirty="0" smtClean="0">
                  <a:latin typeface="Trebuchet MS" pitchFamily="34" charset="0"/>
                </a:rPr>
                <a:t>дата и время </a:t>
              </a:r>
              <a:r>
                <a:rPr lang="ru-RU" i="1" dirty="0">
                  <a:latin typeface="Trebuchet MS" pitchFamily="34" charset="0"/>
                </a:rPr>
                <a:t>уточнения информации, необходимой для уплаты денежных </a:t>
              </a:r>
              <a:r>
                <a:rPr lang="ru-RU" i="1" dirty="0" smtClean="0">
                  <a:latin typeface="Trebuchet MS" pitchFamily="34" charset="0"/>
                </a:rPr>
                <a:t>средств</a:t>
              </a:r>
              <a:endParaRPr lang="ru-RU" i="1" dirty="0">
                <a:latin typeface="Trebuchet MS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ru-RU" i="1" dirty="0">
                  <a:solidFill>
                    <a:srgbClr val="C00000"/>
                  </a:solidFill>
                  <a:latin typeface="Trebuchet MS" pitchFamily="34" charset="0"/>
                </a:rPr>
                <a:t>- </a:t>
              </a:r>
              <a:r>
                <a:rPr lang="ru-RU" i="1" dirty="0" smtClean="0">
                  <a:solidFill>
                    <a:srgbClr val="C00000"/>
                  </a:solidFill>
                  <a:latin typeface="Trebuchet MS" pitchFamily="34" charset="0"/>
                </a:rPr>
                <a:t>сведения, уточняемые </a:t>
              </a:r>
              <a:r>
                <a:rPr lang="ru-RU" i="1" dirty="0">
                  <a:solidFill>
                    <a:srgbClr val="C00000"/>
                  </a:solidFill>
                  <a:latin typeface="Trebuchet MS" pitchFamily="34" charset="0"/>
                </a:rPr>
                <a:t>в ранее </a:t>
              </a:r>
              <a:r>
                <a:rPr lang="ru-RU" i="1" dirty="0" smtClean="0">
                  <a:solidFill>
                    <a:srgbClr val="C00000"/>
                  </a:solidFill>
                  <a:latin typeface="Trebuchet MS" pitchFamily="34" charset="0"/>
                </a:rPr>
                <a:t>загруженной информации, необходимой для уплаты</a:t>
              </a:r>
              <a:endParaRPr lang="ru-RU" i="1" dirty="0">
                <a:solidFill>
                  <a:srgbClr val="C00000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308577" y="2705484"/>
            <a:ext cx="5260031" cy="2955764"/>
            <a:chOff x="6308577" y="2705484"/>
            <a:chExt cx="5260031" cy="2955764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308577" y="2705484"/>
              <a:ext cx="5260031" cy="29557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490322" y="2941781"/>
              <a:ext cx="5006278" cy="2431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ru-RU" sz="2000" dirty="0" smtClean="0">
                  <a:latin typeface="Trebuchet MS" pitchFamily="34" charset="0"/>
                </a:rPr>
                <a:t>Извещение </a:t>
              </a:r>
              <a:r>
                <a:rPr lang="ru-RU" sz="2000" dirty="0">
                  <a:latin typeface="Trebuchet MS" pitchFamily="34" charset="0"/>
                </a:rPr>
                <a:t>об уточнении </a:t>
              </a:r>
              <a:r>
                <a:rPr lang="ru-RU" sz="2000" dirty="0" smtClean="0">
                  <a:latin typeface="Trebuchet MS" pitchFamily="34" charset="0"/>
                </a:rPr>
                <a:t>распоряжения:</a:t>
              </a:r>
              <a:endParaRPr lang="ru-RU" sz="2000" dirty="0">
                <a:latin typeface="Trebuchet MS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ru-RU" i="1" dirty="0" smtClean="0">
                  <a:latin typeface="Trebuchet MS" pitchFamily="34" charset="0"/>
                </a:rPr>
                <a:t>- уникальный </a:t>
              </a:r>
              <a:r>
                <a:rPr lang="ru-RU" i="1" dirty="0">
                  <a:latin typeface="Trebuchet MS" pitchFamily="34" charset="0"/>
                </a:rPr>
                <a:t>идентификатор </a:t>
              </a:r>
              <a:r>
                <a:rPr lang="ru-RU" i="1" dirty="0" smtClean="0">
                  <a:latin typeface="Trebuchet MS" pitchFamily="34" charset="0"/>
                </a:rPr>
                <a:t>платежа (УИП)</a:t>
              </a:r>
              <a:endParaRPr lang="ru-RU" i="1" dirty="0">
                <a:latin typeface="Trebuchet MS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ru-RU" i="1" dirty="0" smtClean="0">
                  <a:latin typeface="Trebuchet MS" pitchFamily="34" charset="0"/>
                </a:rPr>
                <a:t>- дата и время </a:t>
              </a:r>
              <a:r>
                <a:rPr lang="ru-RU" i="1" dirty="0">
                  <a:latin typeface="Trebuchet MS" pitchFamily="34" charset="0"/>
                </a:rPr>
                <a:t>уточнения </a:t>
              </a:r>
              <a:r>
                <a:rPr lang="ru-RU" i="1" dirty="0" smtClean="0">
                  <a:latin typeface="Trebuchet MS" pitchFamily="34" charset="0"/>
                </a:rPr>
                <a:t>информации </a:t>
              </a:r>
            </a:p>
            <a:p>
              <a:pPr>
                <a:spcBef>
                  <a:spcPts val="0"/>
                </a:spcBef>
              </a:pPr>
              <a:r>
                <a:rPr lang="ru-RU" i="1" dirty="0" smtClean="0">
                  <a:latin typeface="Trebuchet MS" pitchFamily="34" charset="0"/>
                </a:rPr>
                <a:t>об уплате </a:t>
              </a:r>
              <a:r>
                <a:rPr lang="ru-RU" i="1" dirty="0">
                  <a:latin typeface="Trebuchet MS" pitchFamily="34" charset="0"/>
                </a:rPr>
                <a:t>денежных </a:t>
              </a:r>
              <a:r>
                <a:rPr lang="ru-RU" i="1" dirty="0" smtClean="0">
                  <a:latin typeface="Trebuchet MS" pitchFamily="34" charset="0"/>
                </a:rPr>
                <a:t>средств</a:t>
              </a:r>
              <a:endParaRPr lang="ru-RU" i="1" dirty="0">
                <a:latin typeface="Trebuchet MS" pitchFamily="34" charset="0"/>
              </a:endParaRPr>
            </a:p>
            <a:p>
              <a:pPr>
                <a:spcBef>
                  <a:spcPts val="1200"/>
                </a:spcBef>
              </a:pPr>
              <a:r>
                <a:rPr lang="ru-RU" i="1" dirty="0">
                  <a:solidFill>
                    <a:srgbClr val="C00000"/>
                  </a:solidFill>
                  <a:latin typeface="Trebuchet MS" pitchFamily="34" charset="0"/>
                </a:rPr>
                <a:t>- </a:t>
              </a:r>
              <a:r>
                <a:rPr lang="ru-RU" i="1" dirty="0" smtClean="0">
                  <a:solidFill>
                    <a:srgbClr val="C00000"/>
                  </a:solidFill>
                  <a:latin typeface="Trebuchet MS" pitchFamily="34" charset="0"/>
                </a:rPr>
                <a:t>сведения, уточняемые </a:t>
              </a:r>
              <a:r>
                <a:rPr lang="ru-RU" i="1" dirty="0">
                  <a:solidFill>
                    <a:srgbClr val="C00000"/>
                  </a:solidFill>
                  <a:latin typeface="Trebuchet MS" pitchFamily="34" charset="0"/>
                </a:rPr>
                <a:t>в ранее </a:t>
              </a:r>
              <a:r>
                <a:rPr lang="ru-RU" i="1" dirty="0" smtClean="0">
                  <a:solidFill>
                    <a:srgbClr val="C00000"/>
                  </a:solidFill>
                  <a:latin typeface="Trebuchet MS" pitchFamily="34" charset="0"/>
                </a:rPr>
                <a:t>загруженной информации об уплате</a:t>
              </a:r>
              <a:endParaRPr lang="ru-RU" i="1" dirty="0">
                <a:solidFill>
                  <a:srgbClr val="C00000"/>
                </a:solidFill>
                <a:latin typeface="Trebuchet M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87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351338" y="0"/>
            <a:ext cx="7837487" cy="1028700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defTabSz="1217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217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rebuchet MS" pitchFamily="34" charset="0"/>
                <a:ea typeface="PT Serif"/>
                <a:cs typeface="Calibri" pitchFamily="34" charset="0"/>
              </a:rPr>
              <a:t>СЕРВИС ПОДПИСКИ ГИС ГМП</a:t>
            </a:r>
            <a:endParaRPr lang="ru-RU" altLang="ru-RU" sz="1800" b="1" dirty="0">
              <a:solidFill>
                <a:srgbClr val="000000"/>
              </a:solidFill>
              <a:latin typeface="Trebuchet MS" pitchFamily="34" charset="0"/>
              <a:ea typeface="PT Serif"/>
              <a:cs typeface="Calibri" pitchFamily="34" charset="0"/>
            </a:endParaRPr>
          </a:p>
        </p:txBody>
      </p:sp>
      <p:sp>
        <p:nvSpPr>
          <p:cNvPr id="4" name="Прямоугольник 2"/>
          <p:cNvSpPr>
            <a:spLocks noChangeArrowheads="1"/>
          </p:cNvSpPr>
          <p:nvPr/>
        </p:nvSpPr>
        <p:spPr bwMode="auto">
          <a:xfrm>
            <a:off x="1754188" y="1171575"/>
            <a:ext cx="7035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rebuchet MS" pitchFamily="34" charset="0"/>
              </a:rPr>
              <a:t>Виды сведений ГИС ГМП в СМЭВ 3.ХХ*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776750"/>
            <a:ext cx="544512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1487488" y="1847146"/>
            <a:ext cx="35107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solidFill>
                  <a:srgbClr val="C00000"/>
                </a:solidFill>
                <a:latin typeface="Trebuchet MS" pitchFamily="34" charset="0"/>
              </a:rPr>
              <a:t>Подписка в ГИС ГМП </a:t>
            </a: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на </a:t>
            </a:r>
            <a:r>
              <a:rPr lang="ru-RU" altLang="ru-RU" sz="2000" dirty="0" smtClean="0">
                <a:solidFill>
                  <a:srgbClr val="C00000"/>
                </a:solidFill>
                <a:latin typeface="Trebuchet MS" pitchFamily="34" charset="0"/>
              </a:rPr>
              <a:t>рассылку</a:t>
            </a:r>
            <a:r>
              <a:rPr lang="en-US" altLang="ru-RU" sz="2000" dirty="0" smtClean="0">
                <a:solidFill>
                  <a:srgbClr val="C00000"/>
                </a:solidFill>
                <a:latin typeface="Trebuchet MS" pitchFamily="34" charset="0"/>
              </a:rPr>
              <a:t> </a:t>
            </a:r>
            <a:r>
              <a:rPr lang="ru-RU" altLang="ru-RU" sz="2000" dirty="0" smtClean="0">
                <a:solidFill>
                  <a:srgbClr val="C00000"/>
                </a:solidFill>
                <a:latin typeface="Trebuchet MS" pitchFamily="34" charset="0"/>
              </a:rPr>
              <a:t>уведомлений </a:t>
            </a:r>
            <a:endParaRPr lang="ru-RU" altLang="ru-RU" sz="2000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ru-RU" altLang="ru-RU" sz="1100" i="1" dirty="0" smtClean="0">
                <a:latin typeface="Trebuchet MS" pitchFamily="34" charset="0"/>
              </a:rPr>
              <a:t>– </a:t>
            </a:r>
            <a:r>
              <a:rPr lang="en-US" altLang="ru-RU" sz="1100" i="1" dirty="0">
                <a:latin typeface="Trebuchet MS" pitchFamily="34" charset="0"/>
              </a:rPr>
              <a:t>VS01198v002-RKZN08</a:t>
            </a:r>
            <a:endParaRPr lang="ru-RU" altLang="ru-RU" sz="1100" dirty="0">
              <a:latin typeface="Trebuchet MS" pitchFamily="34" charset="0"/>
            </a:endParaRP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7464152" y="1844864"/>
            <a:ext cx="35107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Trebuchet MS" pitchFamily="34" charset="0"/>
              </a:rPr>
              <a:t>Предоставление из ГИС ГМП уведомлений по подписке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ru-RU" sz="1100" i="1" dirty="0" smtClean="0">
                <a:latin typeface="Trebuchet MS" pitchFamily="34" charset="0"/>
              </a:rPr>
              <a:t>ID </a:t>
            </a:r>
            <a:r>
              <a:rPr lang="ru-RU" altLang="ru-RU" sz="1100" i="1" dirty="0">
                <a:latin typeface="Trebuchet MS" pitchFamily="34" charset="0"/>
              </a:rPr>
              <a:t>вида сведений </a:t>
            </a:r>
            <a:r>
              <a:rPr lang="ru-RU" altLang="ru-RU" sz="1100" i="1" dirty="0" smtClean="0">
                <a:latin typeface="Trebuchet MS" pitchFamily="34" charset="0"/>
              </a:rPr>
              <a:t>– </a:t>
            </a:r>
            <a:r>
              <a:rPr lang="en-US" altLang="ru-RU" sz="1100" i="1" dirty="0">
                <a:latin typeface="Trebuchet MS" pitchFamily="34" charset="0"/>
              </a:rPr>
              <a:t>VS01223v002-TABL00</a:t>
            </a:r>
            <a:endParaRPr lang="ru-RU" altLang="ru-RU" sz="1100" dirty="0">
              <a:latin typeface="Trebuchet MS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1822787"/>
            <a:ext cx="544512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658570"/>
              </p:ext>
            </p:extLst>
          </p:nvPr>
        </p:nvGraphicFramePr>
        <p:xfrm>
          <a:off x="569020" y="3383240"/>
          <a:ext cx="10783563" cy="2926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94521"/>
                <a:gridCol w="3594521"/>
                <a:gridCol w="3594521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Администраторы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начислений</a:t>
                      </a:r>
                    </a:p>
                    <a:p>
                      <a:pPr algn="ctr"/>
                      <a:endParaRPr lang="ru-RU" sz="1400" i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Администраторы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платежей</a:t>
                      </a:r>
                    </a:p>
                    <a:p>
                      <a:pPr algn="ctr"/>
                      <a:endParaRPr lang="ru-RU" sz="1400" i="1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Администраторы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latin typeface="Trebuchet MS" panose="020B0603020202020204" pitchFamily="34" charset="0"/>
                        </a:rPr>
                        <a:t>запросов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-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Получение уведомлений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о поступлении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извещений о начислении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Получение уведомлений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о поступлении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извещений о начислении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Получение уведомлений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о поступлении извещений о приеме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к исполнению распоряжения 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-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Получение уведомлений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о поступлении извещений о приеме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к исполнению распоряжения 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Получение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уведомлений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о создании квитанций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-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rebuchet MS" panose="020B0603020202020204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rebuchet MS" panose="020B0603020202020204" pitchFamily="34" charset="0"/>
                        </a:rPr>
                        <a:t>-</a:t>
                      </a:r>
                      <a:endParaRPr lang="ru-RU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69020" y="2978833"/>
            <a:ext cx="10783564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 eaLnBrk="0" hangingPunct="0">
              <a:lnSpc>
                <a:spcPct val="90000"/>
              </a:lnSpc>
              <a:spcBef>
                <a:spcPts val="500"/>
              </a:spcBef>
            </a:pPr>
            <a:r>
              <a:rPr lang="ru-RU" sz="2400" dirty="0"/>
              <a:t>Разграничение прав доступа участников к вариантам уведомлений ГИС ГМП</a:t>
            </a:r>
          </a:p>
        </p:txBody>
      </p:sp>
      <p:sp>
        <p:nvSpPr>
          <p:cNvPr id="14" name="Прямоугольник 16"/>
          <p:cNvSpPr>
            <a:spLocks noChangeArrowheads="1"/>
          </p:cNvSpPr>
          <p:nvPr/>
        </p:nvSpPr>
        <p:spPr bwMode="auto">
          <a:xfrm>
            <a:off x="338138" y="6544394"/>
            <a:ext cx="1098073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Trebuchet MS" pitchFamily="34" charset="0"/>
              </a:rPr>
              <a:t>* - </a:t>
            </a:r>
            <a:r>
              <a:rPr lang="ru-RU" altLang="ru-RU" sz="1100" dirty="0" smtClean="0">
                <a:latin typeface="Trebuchet MS" pitchFamily="34" charset="0"/>
              </a:rPr>
              <a:t>виды сведений ГИС ГМП доступны для участников ГИС ГМП в промышленном СМЭВ 3.ХХ с сентября 2018 года</a:t>
            </a:r>
            <a:endParaRPr lang="ru-RU" altLang="ru-RU" sz="11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4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 Библиотека платежных сервисов (Обновленная) 16_03_2016_v10.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10113</TotalTime>
  <Words>836</Words>
  <Application>Microsoft Office PowerPoint</Application>
  <PresentationFormat>Произвольный</PresentationFormat>
  <Paragraphs>153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2 Библиотека платежных сервисов (Обновленная) 16_03_2016_v10.2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Чернов Андрей Анатольевич</dc:creator>
  <cp:lastModifiedBy>Меньшикова Надежда Михайловна</cp:lastModifiedBy>
  <cp:revision>502</cp:revision>
  <cp:lastPrinted>2018-06-18T08:53:19Z</cp:lastPrinted>
  <dcterms:created xsi:type="dcterms:W3CDTF">2016-04-15T11:39:58Z</dcterms:created>
  <dcterms:modified xsi:type="dcterms:W3CDTF">2018-09-19T09:49:55Z</dcterms:modified>
</cp:coreProperties>
</file>