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3" r:id="rId1"/>
  </p:sldMasterIdLst>
  <p:notesMasterIdLst>
    <p:notesMasterId r:id="rId9"/>
  </p:notesMasterIdLst>
  <p:sldIdLst>
    <p:sldId id="345" r:id="rId2"/>
    <p:sldId id="335" r:id="rId3"/>
    <p:sldId id="337" r:id="rId4"/>
    <p:sldId id="346" r:id="rId5"/>
    <p:sldId id="347" r:id="rId6"/>
    <p:sldId id="348" r:id="rId7"/>
    <p:sldId id="349" r:id="rId8"/>
  </p:sldIdLst>
  <p:sldSz cx="18291175" cy="10290175"/>
  <p:notesSz cx="6797675" cy="9874250"/>
  <p:defaultTextStyle>
    <a:defPPr>
      <a:defRPr lang="ru-RU"/>
    </a:defPPr>
    <a:lvl1pPr marL="0" algn="l" defTabSz="1829166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1pPr>
    <a:lvl2pPr marL="914583" algn="l" defTabSz="1829166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2pPr>
    <a:lvl3pPr marL="1829166" algn="l" defTabSz="1829166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3pPr>
    <a:lvl4pPr marL="2743749" algn="l" defTabSz="1829166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4pPr>
    <a:lvl5pPr marL="3658332" algn="l" defTabSz="1829166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5pPr>
    <a:lvl6pPr marL="4572914" algn="l" defTabSz="1829166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6pPr>
    <a:lvl7pPr marL="5487497" algn="l" defTabSz="1829166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7pPr>
    <a:lvl8pPr marL="6402080" algn="l" defTabSz="1829166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8pPr>
    <a:lvl9pPr marL="7316663" algn="l" defTabSz="1829166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241">
          <p15:clr>
            <a:srgbClr val="A4A3A4"/>
          </p15:clr>
        </p15:guide>
        <p15:guide id="2" pos="576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AEAEA"/>
    <a:srgbClr val="0E4065"/>
    <a:srgbClr val="0A5083"/>
    <a:srgbClr val="0D67AB"/>
    <a:srgbClr val="0A3E77"/>
    <a:srgbClr val="27348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4754" autoAdjust="0"/>
    <p:restoredTop sz="50000" autoAdjust="0"/>
  </p:normalViewPr>
  <p:slideViewPr>
    <p:cSldViewPr>
      <p:cViewPr>
        <p:scale>
          <a:sx n="70" d="100"/>
          <a:sy n="70" d="100"/>
        </p:scale>
        <p:origin x="-1398" y="-360"/>
      </p:cViewPr>
      <p:guideLst>
        <p:guide orient="horz" pos="3241"/>
        <p:guide pos="576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418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418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544C3A-1EF6-4F87-AF68-40BB200FFFA0}" type="datetimeFigureOut">
              <a:rPr lang="ru-RU" smtClean="0"/>
              <a:t>06.04.2018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07950" y="739775"/>
            <a:ext cx="6581775" cy="37036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690822"/>
            <a:ext cx="5438775" cy="44429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8485"/>
            <a:ext cx="2946400" cy="494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378485"/>
            <a:ext cx="2946400" cy="494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37B390-F94C-4152-BBB1-E4B018C888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96898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 bwMode="auto">
          <a:xfrm>
            <a:off x="3385138" y="389940"/>
            <a:ext cx="11520900" cy="7574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A62D941-5802-4A73-824A-5DB20D9805BC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06.04.2018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7523509" y="9885238"/>
            <a:ext cx="696663" cy="373972"/>
          </a:xfrm>
          <a:prstGeom prst="rect">
            <a:avLst/>
          </a:prstGeom>
        </p:spPr>
        <p:txBody>
          <a:bodyPr/>
          <a:lstStyle>
            <a:lvl1pPr algn="ctr">
              <a:defRPr sz="1576" i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6F41C1F5-76D5-4B30-890D-562676ECC5B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265093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953801-367C-438E-B077-F478A139E49B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06.04.2018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7523509" y="9885238"/>
            <a:ext cx="696663" cy="373972"/>
          </a:xfrm>
          <a:prstGeom prst="rect">
            <a:avLst/>
          </a:prstGeom>
        </p:spPr>
        <p:txBody>
          <a:bodyPr/>
          <a:lstStyle>
            <a:lvl1pPr algn="ctr">
              <a:defRPr sz="1576" i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6F41C1F5-76D5-4B30-890D-562676ECC5B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99535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C24A49B-52DA-40E7-A614-92D0F2A74DEC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06.04.2018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F41C1F5-76D5-4B30-890D-562676ECC5B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346574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jpe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Рисунок 6" descr="Shablon.jp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8291175" cy="1029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Заголовок 1"/>
          <p:cNvSpPr>
            <a:spLocks noGrp="1"/>
          </p:cNvSpPr>
          <p:nvPr>
            <p:ph type="title"/>
          </p:nvPr>
        </p:nvSpPr>
        <p:spPr bwMode="auto">
          <a:xfrm>
            <a:off x="3385138" y="390646"/>
            <a:ext cx="11520900" cy="7574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2052" name="Текст 2"/>
          <p:cNvSpPr>
            <a:spLocks noGrp="1"/>
          </p:cNvSpPr>
          <p:nvPr>
            <p:ph type="body" idx="1"/>
          </p:nvPr>
        </p:nvSpPr>
        <p:spPr bwMode="auto">
          <a:xfrm>
            <a:off x="914559" y="2401042"/>
            <a:ext cx="16462058" cy="6791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914559" y="9537468"/>
            <a:ext cx="4267941" cy="54785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801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defTabSz="1372057">
              <a:defRPr/>
            </a:pPr>
            <a:fld id="{1E7CACA6-DBF3-4F41-9D5F-4F4D6F8D07EB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372057">
                <a:defRPr/>
              </a:pPr>
              <a:t>06.04.2018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6249485" y="9537468"/>
            <a:ext cx="5792205" cy="54785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801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defTabSz="1372057"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7523509" y="9885238"/>
            <a:ext cx="696663" cy="373972"/>
          </a:xfrm>
          <a:prstGeom prst="rect">
            <a:avLst/>
          </a:prstGeom>
        </p:spPr>
        <p:txBody>
          <a:bodyPr/>
          <a:lstStyle>
            <a:lvl1pPr algn="ctr">
              <a:defRPr sz="1576" i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defTabSz="1372057" fontAlgn="base">
              <a:spcBef>
                <a:spcPct val="0"/>
              </a:spcBef>
              <a:spcAft>
                <a:spcPct val="0"/>
              </a:spcAft>
              <a:defRPr/>
            </a:pPr>
            <a:fld id="{6F41C1F5-76D5-4B30-890D-562676ECC5B5}" type="slidenum">
              <a:rPr lang="ru-RU" smtClean="0">
                <a:ea typeface="MS PGothic" pitchFamily="34" charset="-128"/>
              </a:rPr>
              <a:pPr defTabSz="1372057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dirty="0"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910831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35" r:id="rId2"/>
    <p:sldLayoutId id="2147483736" r:id="rId3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1">
          <a:solidFill>
            <a:srgbClr val="002060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1">
          <a:solidFill>
            <a:srgbClr val="002060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1">
          <a:solidFill>
            <a:srgbClr val="002060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1">
          <a:solidFill>
            <a:srgbClr val="002060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1">
          <a:solidFill>
            <a:srgbClr val="002060"/>
          </a:solidFill>
          <a:latin typeface="Arial" charset="0"/>
          <a:cs typeface="Arial" charset="0"/>
        </a:defRPr>
      </a:lvl5pPr>
      <a:lvl6pPr marL="686029" algn="l" rtl="0" eaLnBrk="0" fontAlgn="base" hangingPunct="0">
        <a:spcBef>
          <a:spcPct val="0"/>
        </a:spcBef>
        <a:spcAft>
          <a:spcPct val="0"/>
        </a:spcAft>
        <a:defRPr sz="3601" b="1">
          <a:solidFill>
            <a:srgbClr val="00449E"/>
          </a:solidFill>
          <a:latin typeface="Calibri" pitchFamily="34" charset="0"/>
        </a:defRPr>
      </a:lvl6pPr>
      <a:lvl7pPr marL="1372057" algn="l" rtl="0" eaLnBrk="0" fontAlgn="base" hangingPunct="0">
        <a:spcBef>
          <a:spcPct val="0"/>
        </a:spcBef>
        <a:spcAft>
          <a:spcPct val="0"/>
        </a:spcAft>
        <a:defRPr sz="3601" b="1">
          <a:solidFill>
            <a:srgbClr val="00449E"/>
          </a:solidFill>
          <a:latin typeface="Calibri" pitchFamily="34" charset="0"/>
        </a:defRPr>
      </a:lvl7pPr>
      <a:lvl8pPr marL="2058086" algn="l" rtl="0" eaLnBrk="0" fontAlgn="base" hangingPunct="0">
        <a:spcBef>
          <a:spcPct val="0"/>
        </a:spcBef>
        <a:spcAft>
          <a:spcPct val="0"/>
        </a:spcAft>
        <a:defRPr sz="3601" b="1">
          <a:solidFill>
            <a:srgbClr val="00449E"/>
          </a:solidFill>
          <a:latin typeface="Calibri" pitchFamily="34" charset="0"/>
        </a:defRPr>
      </a:lvl8pPr>
      <a:lvl9pPr marL="2744114" algn="l" rtl="0" eaLnBrk="0" fontAlgn="base" hangingPunct="0">
        <a:spcBef>
          <a:spcPct val="0"/>
        </a:spcBef>
        <a:spcAft>
          <a:spcPct val="0"/>
        </a:spcAft>
        <a:defRPr sz="3601" b="1">
          <a:solidFill>
            <a:srgbClr val="00449E"/>
          </a:solidFill>
          <a:latin typeface="Calibri" pitchFamily="34" charset="0"/>
        </a:defRPr>
      </a:lvl9pPr>
    </p:titleStyle>
    <p:bodyStyle>
      <a:lvl1pPr marL="514521" indent="-514521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4802">
          <a:solidFill>
            <a:srgbClr val="00206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1114796" indent="-428768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4201">
          <a:solidFill>
            <a:srgbClr val="002060"/>
          </a:solidFill>
          <a:latin typeface="Arial" panose="020B0604020202020204" pitchFamily="34" charset="0"/>
          <a:cs typeface="Arial" panose="020B0604020202020204" pitchFamily="34" charset="0"/>
        </a:defRPr>
      </a:lvl2pPr>
      <a:lvl3pPr marL="1715072" indent="-343014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601">
          <a:solidFill>
            <a:srgbClr val="002060"/>
          </a:solidFill>
          <a:latin typeface="Arial" panose="020B0604020202020204" pitchFamily="34" charset="0"/>
          <a:cs typeface="Arial" panose="020B0604020202020204" pitchFamily="34" charset="0"/>
        </a:defRPr>
      </a:lvl3pPr>
      <a:lvl4pPr marL="2401100" indent="-343014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3001">
          <a:solidFill>
            <a:srgbClr val="002060"/>
          </a:solidFill>
          <a:latin typeface="Arial" panose="020B0604020202020204" pitchFamily="34" charset="0"/>
          <a:cs typeface="Arial" panose="020B0604020202020204" pitchFamily="34" charset="0"/>
        </a:defRPr>
      </a:lvl4pPr>
      <a:lvl5pPr marL="3087129" indent="-343014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3001">
          <a:solidFill>
            <a:srgbClr val="002060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3773157" indent="-343014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3001">
          <a:solidFill>
            <a:schemeClr val="tx1"/>
          </a:solidFill>
          <a:latin typeface="+mn-lt"/>
        </a:defRPr>
      </a:lvl6pPr>
      <a:lvl7pPr marL="4459186" indent="-343014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3001">
          <a:solidFill>
            <a:schemeClr val="tx1"/>
          </a:solidFill>
          <a:latin typeface="+mn-lt"/>
        </a:defRPr>
      </a:lvl7pPr>
      <a:lvl8pPr marL="5145215" indent="-343014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3001">
          <a:solidFill>
            <a:schemeClr val="tx1"/>
          </a:solidFill>
          <a:latin typeface="+mn-lt"/>
        </a:defRPr>
      </a:lvl8pPr>
      <a:lvl9pPr marL="5831243" indent="-343014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3001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1372057" rtl="0" eaLnBrk="1" latinLnBrk="0" hangingPunct="1">
        <a:defRPr sz="2701" kern="1200">
          <a:solidFill>
            <a:schemeClr val="tx1"/>
          </a:solidFill>
          <a:latin typeface="+mn-lt"/>
          <a:ea typeface="+mn-ea"/>
          <a:cs typeface="+mn-cs"/>
        </a:defRPr>
      </a:lvl1pPr>
      <a:lvl2pPr marL="686029" algn="l" defTabSz="1372057" rtl="0" eaLnBrk="1" latinLnBrk="0" hangingPunct="1">
        <a:defRPr sz="2701" kern="1200">
          <a:solidFill>
            <a:schemeClr val="tx1"/>
          </a:solidFill>
          <a:latin typeface="+mn-lt"/>
          <a:ea typeface="+mn-ea"/>
          <a:cs typeface="+mn-cs"/>
        </a:defRPr>
      </a:lvl2pPr>
      <a:lvl3pPr marL="1372057" algn="l" defTabSz="1372057" rtl="0" eaLnBrk="1" latinLnBrk="0" hangingPunct="1">
        <a:defRPr sz="2701" kern="1200">
          <a:solidFill>
            <a:schemeClr val="tx1"/>
          </a:solidFill>
          <a:latin typeface="+mn-lt"/>
          <a:ea typeface="+mn-ea"/>
          <a:cs typeface="+mn-cs"/>
        </a:defRPr>
      </a:lvl3pPr>
      <a:lvl4pPr marL="2058086" algn="l" defTabSz="1372057" rtl="0" eaLnBrk="1" latinLnBrk="0" hangingPunct="1">
        <a:defRPr sz="2701" kern="1200">
          <a:solidFill>
            <a:schemeClr val="tx1"/>
          </a:solidFill>
          <a:latin typeface="+mn-lt"/>
          <a:ea typeface="+mn-ea"/>
          <a:cs typeface="+mn-cs"/>
        </a:defRPr>
      </a:lvl4pPr>
      <a:lvl5pPr marL="2744114" algn="l" defTabSz="1372057" rtl="0" eaLnBrk="1" latinLnBrk="0" hangingPunct="1">
        <a:defRPr sz="2701" kern="1200">
          <a:solidFill>
            <a:schemeClr val="tx1"/>
          </a:solidFill>
          <a:latin typeface="+mn-lt"/>
          <a:ea typeface="+mn-ea"/>
          <a:cs typeface="+mn-cs"/>
        </a:defRPr>
      </a:lvl5pPr>
      <a:lvl6pPr marL="3430143" algn="l" defTabSz="1372057" rtl="0" eaLnBrk="1" latinLnBrk="0" hangingPunct="1">
        <a:defRPr sz="2701" kern="1200">
          <a:solidFill>
            <a:schemeClr val="tx1"/>
          </a:solidFill>
          <a:latin typeface="+mn-lt"/>
          <a:ea typeface="+mn-ea"/>
          <a:cs typeface="+mn-cs"/>
        </a:defRPr>
      </a:lvl6pPr>
      <a:lvl7pPr marL="4116172" algn="l" defTabSz="1372057" rtl="0" eaLnBrk="1" latinLnBrk="0" hangingPunct="1">
        <a:defRPr sz="2701" kern="1200">
          <a:solidFill>
            <a:schemeClr val="tx1"/>
          </a:solidFill>
          <a:latin typeface="+mn-lt"/>
          <a:ea typeface="+mn-ea"/>
          <a:cs typeface="+mn-cs"/>
        </a:defRPr>
      </a:lvl7pPr>
      <a:lvl8pPr marL="4802200" algn="l" defTabSz="1372057" rtl="0" eaLnBrk="1" latinLnBrk="0" hangingPunct="1">
        <a:defRPr sz="2701" kern="1200">
          <a:solidFill>
            <a:schemeClr val="tx1"/>
          </a:solidFill>
          <a:latin typeface="+mn-lt"/>
          <a:ea typeface="+mn-ea"/>
          <a:cs typeface="+mn-cs"/>
        </a:defRPr>
      </a:lvl8pPr>
      <a:lvl9pPr marL="5488229" algn="l" defTabSz="1372057" rtl="0" eaLnBrk="1" latinLnBrk="0" hangingPunct="1">
        <a:defRPr sz="270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zakupki.gov.ru/epz/main/public/download/downloadDocument.html?id=21614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Relationship Id="rId4" Type="http://schemas.openxmlformats.org/officeDocument/2006/relationships/hyperlink" Target="mailto:helpdesk@zakupki.gov.ru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14558" y="2401042"/>
            <a:ext cx="16462058" cy="6791040"/>
          </a:xfrm>
        </p:spPr>
        <p:txBody>
          <a:bodyPr/>
          <a:lstStyle/>
          <a:p>
            <a:pPr marL="0" indent="0" algn="ctr" defTabSz="1372057">
              <a:spcBef>
                <a:spcPct val="0"/>
              </a:spcBef>
              <a:buNone/>
            </a:pPr>
            <a:r>
              <a:rPr lang="ru-RU" sz="8000" b="1" dirty="0">
                <a:latin typeface="Century Gothic" panose="020B0502020202020204" pitchFamily="34" charset="0"/>
                <a:ea typeface="MS PGothic" pitchFamily="34" charset="-128"/>
              </a:rPr>
              <a:t>615 ПП РФ</a:t>
            </a:r>
          </a:p>
          <a:p>
            <a:pPr marL="0" indent="0" algn="ctr" defTabSz="1372057">
              <a:spcBef>
                <a:spcPct val="0"/>
              </a:spcBef>
              <a:buNone/>
            </a:pPr>
            <a:r>
              <a:rPr lang="ru-RU" sz="3600" b="1" dirty="0">
                <a:latin typeface="Century Gothic" panose="020B0502020202020204" pitchFamily="34" charset="0"/>
                <a:ea typeface="MS PGothic" pitchFamily="34" charset="-128"/>
              </a:rPr>
              <a:t>Запуск в промышленную эксплуатацию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F41C1F5-76D5-4B30-890D-562676ECC5B5}" type="slidenum">
              <a:rPr lang="ru-RU" smtClean="0"/>
              <a:pPr>
                <a:defRPr/>
              </a:pPr>
              <a:t>1</a:t>
            </a:fld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06428" y="5577135"/>
            <a:ext cx="1878319" cy="1825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4081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Прямоугольник 105"/>
          <p:cNvSpPr/>
          <p:nvPr/>
        </p:nvSpPr>
        <p:spPr>
          <a:xfrm>
            <a:off x="15913912" y="4928556"/>
            <a:ext cx="2160667" cy="114810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16205" rtlCol="0" anchor="b"/>
          <a:lstStyle/>
          <a:p>
            <a:r>
              <a:rPr lang="ru-RU" sz="1200" spc="195" dirty="0">
                <a:latin typeface="Arial" panose="020B0604020202020204" pitchFamily="34" charset="0"/>
                <a:cs typeface="Arial" panose="020B0604020202020204" pitchFamily="34" charset="0"/>
              </a:rPr>
              <a:t>открытая часть</a:t>
            </a:r>
          </a:p>
        </p:txBody>
      </p:sp>
      <p:sp>
        <p:nvSpPr>
          <p:cNvPr id="105" name="Прямоугольник 104"/>
          <p:cNvSpPr/>
          <p:nvPr/>
        </p:nvSpPr>
        <p:spPr>
          <a:xfrm>
            <a:off x="10618970" y="4932205"/>
            <a:ext cx="2160667" cy="114810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16205" rtlCol="0" anchor="b"/>
          <a:lstStyle/>
          <a:p>
            <a:r>
              <a:rPr lang="ru-RU" sz="1200" spc="195" dirty="0">
                <a:latin typeface="Arial" panose="020B0604020202020204" pitchFamily="34" charset="0"/>
                <a:cs typeface="Arial" panose="020B0604020202020204" pitchFamily="34" charset="0"/>
              </a:rPr>
              <a:t>открытая часть</a:t>
            </a:r>
          </a:p>
        </p:txBody>
      </p:sp>
      <p:sp>
        <p:nvSpPr>
          <p:cNvPr id="104" name="Прямоугольник 103"/>
          <p:cNvSpPr/>
          <p:nvPr/>
        </p:nvSpPr>
        <p:spPr>
          <a:xfrm>
            <a:off x="5362682" y="4928556"/>
            <a:ext cx="2160667" cy="114810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16205" rtlCol="0" anchor="b"/>
          <a:lstStyle/>
          <a:p>
            <a:r>
              <a:rPr lang="ru-RU" sz="1200" spc="195" dirty="0">
                <a:latin typeface="Arial" panose="020B0604020202020204" pitchFamily="34" charset="0"/>
                <a:cs typeface="Arial" panose="020B0604020202020204" pitchFamily="34" charset="0"/>
              </a:rPr>
              <a:t>открытая часть</a:t>
            </a:r>
          </a:p>
        </p:txBody>
      </p:sp>
      <p:sp>
        <p:nvSpPr>
          <p:cNvPr id="103" name="Прямоугольник 102"/>
          <p:cNvSpPr/>
          <p:nvPr/>
        </p:nvSpPr>
        <p:spPr>
          <a:xfrm>
            <a:off x="7988238" y="4933614"/>
            <a:ext cx="2160667" cy="114810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16205" rtlCol="0" anchor="b"/>
          <a:lstStyle/>
          <a:p>
            <a:r>
              <a:rPr lang="ru-RU" sz="1200" spc="195" dirty="0">
                <a:latin typeface="Arial" panose="020B0604020202020204" pitchFamily="34" charset="0"/>
                <a:cs typeface="Arial" panose="020B0604020202020204" pitchFamily="34" charset="0"/>
              </a:rPr>
              <a:t>открытая часть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ru-RU" dirty="0" smtClean="0"/>
              <a:t>2</a:t>
            </a:r>
            <a:endParaRPr lang="ru-RU" dirty="0"/>
          </a:p>
        </p:txBody>
      </p:sp>
      <p:sp>
        <p:nvSpPr>
          <p:cNvPr id="2" name="TextBox 1"/>
          <p:cNvSpPr txBox="1"/>
          <p:nvPr/>
        </p:nvSpPr>
        <p:spPr>
          <a:xfrm>
            <a:off x="5213693" y="2471073"/>
            <a:ext cx="230965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latin typeface="Arial" panose="020B0604020202020204" pitchFamily="34" charset="0"/>
                <a:cs typeface="Arial" panose="020B0604020202020204" pitchFamily="34" charset="0"/>
              </a:rPr>
              <a:t>Предварительный отбор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7850693" y="2471073"/>
            <a:ext cx="2291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latin typeface="Arial" panose="020B0604020202020204" pitchFamily="34" charset="0"/>
                <a:cs typeface="Arial" panose="020B0604020202020204" pitchFamily="34" charset="0"/>
              </a:rPr>
              <a:t>Реестр квалифицированных </a:t>
            </a:r>
            <a:br>
              <a:rPr lang="ru-RU" sz="12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b="1" dirty="0">
                <a:latin typeface="Arial" panose="020B0604020202020204" pitchFamily="34" charset="0"/>
                <a:cs typeface="Arial" panose="020B0604020202020204" pitchFamily="34" charset="0"/>
              </a:rPr>
              <a:t>подрядных организаций</a:t>
            </a:r>
          </a:p>
          <a:p>
            <a:r>
              <a:rPr lang="ru-RU" sz="1200" b="1" dirty="0">
                <a:latin typeface="Arial" panose="020B0604020202020204" pitchFamily="34" charset="0"/>
                <a:cs typeface="Arial" panose="020B0604020202020204" pitchFamily="34" charset="0"/>
              </a:rPr>
              <a:t>(РКПО)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10508474" y="2471073"/>
            <a:ext cx="22672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latin typeface="Arial" panose="020B0604020202020204" pitchFamily="34" charset="0"/>
                <a:cs typeface="Arial" panose="020B0604020202020204" pitchFamily="34" charset="0"/>
              </a:rPr>
              <a:t>Электронный аукцион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13142722" y="2471073"/>
            <a:ext cx="22809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latin typeface="Arial" panose="020B0604020202020204" pitchFamily="34" charset="0"/>
                <a:cs typeface="Arial" panose="020B0604020202020204" pitchFamily="34" charset="0"/>
              </a:rPr>
              <a:t>Реестр договоров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15765015" y="2471073"/>
            <a:ext cx="23095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latin typeface="Arial" panose="020B0604020202020204" pitchFamily="34" charset="0"/>
                <a:cs typeface="Arial" panose="020B0604020202020204" pitchFamily="34" charset="0"/>
              </a:rPr>
              <a:t>Реестр недобросовестных </a:t>
            </a:r>
            <a:br>
              <a:rPr lang="ru-RU" sz="12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b="1" dirty="0">
                <a:latin typeface="Arial" panose="020B0604020202020204" pitchFamily="34" charset="0"/>
                <a:cs typeface="Arial" panose="020B0604020202020204" pitchFamily="34" charset="0"/>
              </a:rPr>
              <a:t>подрядных организаций</a:t>
            </a:r>
          </a:p>
          <a:p>
            <a:r>
              <a:rPr lang="ru-RU" sz="1200" b="1" dirty="0">
                <a:latin typeface="Arial" panose="020B0604020202020204" pitchFamily="34" charset="0"/>
                <a:cs typeface="Arial" panose="020B0604020202020204" pitchFamily="34" charset="0"/>
              </a:rPr>
              <a:t>(РНПО)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213693" y="3500918"/>
            <a:ext cx="2160667" cy="594183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24100" rIns="54017" rtlCol="0" anchor="ctr"/>
          <a:lstStyle/>
          <a:p>
            <a:r>
              <a:rPr lang="ru-RU" sz="1050" b="1" spc="195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ОРГАН ПО ВЕДЕНИЮ РЕЕСТРА</a:t>
            </a:r>
          </a:p>
        </p:txBody>
      </p:sp>
      <p:sp>
        <p:nvSpPr>
          <p:cNvPr id="53" name="Прямоугольник 52"/>
          <p:cNvSpPr/>
          <p:nvPr/>
        </p:nvSpPr>
        <p:spPr>
          <a:xfrm>
            <a:off x="7857392" y="3500918"/>
            <a:ext cx="2160667" cy="594183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24100" rIns="54017" rtlCol="0" anchor="ctr"/>
          <a:lstStyle/>
          <a:p>
            <a:r>
              <a:rPr lang="ru-RU" sz="1050" b="1" spc="195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ОРГАН ПО ВЕДЕНИЮ РЕЕСТРА</a:t>
            </a:r>
          </a:p>
        </p:txBody>
      </p:sp>
      <p:sp>
        <p:nvSpPr>
          <p:cNvPr id="55" name="Прямоугольник 54"/>
          <p:cNvSpPr/>
          <p:nvPr/>
        </p:nvSpPr>
        <p:spPr>
          <a:xfrm>
            <a:off x="13142722" y="3500918"/>
            <a:ext cx="2160667" cy="594183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24100" rIns="54017" rtlCol="0" anchor="ctr"/>
          <a:lstStyle/>
          <a:p>
            <a:r>
              <a:rPr lang="ru-RU" sz="1050" b="1" spc="195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ЗАКАЗЧИК</a:t>
            </a:r>
          </a:p>
        </p:txBody>
      </p:sp>
      <p:sp>
        <p:nvSpPr>
          <p:cNvPr id="56" name="Прямоугольник 55"/>
          <p:cNvSpPr/>
          <p:nvPr/>
        </p:nvSpPr>
        <p:spPr>
          <a:xfrm>
            <a:off x="15768673" y="3500918"/>
            <a:ext cx="2160667" cy="594183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24100" rIns="54017" rtlCol="0" anchor="ctr"/>
          <a:lstStyle/>
          <a:p>
            <a:r>
              <a:rPr lang="ru-RU" sz="1050" b="1" spc="195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ФАС</a:t>
            </a:r>
          </a:p>
        </p:txBody>
      </p:sp>
      <p:sp>
        <p:nvSpPr>
          <p:cNvPr id="57" name="Прямоугольник 56"/>
          <p:cNvSpPr/>
          <p:nvPr/>
        </p:nvSpPr>
        <p:spPr>
          <a:xfrm>
            <a:off x="10500800" y="3500918"/>
            <a:ext cx="2160667" cy="594183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24100" rIns="54017" rtlCol="0" anchor="ctr"/>
          <a:lstStyle/>
          <a:p>
            <a:r>
              <a:rPr lang="ru-RU" sz="1050" b="1" spc="195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ЗАКАЗЧИК</a:t>
            </a:r>
          </a:p>
        </p:txBody>
      </p:sp>
      <p:sp>
        <p:nvSpPr>
          <p:cNvPr id="58" name="Прямоугольник 57"/>
          <p:cNvSpPr/>
          <p:nvPr/>
        </p:nvSpPr>
        <p:spPr>
          <a:xfrm>
            <a:off x="5213694" y="8555774"/>
            <a:ext cx="2260192" cy="594183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24100" rIns="54017" rtlCol="0" anchor="ctr"/>
          <a:lstStyle/>
          <a:p>
            <a:r>
              <a:rPr lang="ru-RU" sz="1050" b="1" spc="165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УЧАСТНИК ПРЕДВАРИТЕЛЬНОГО ОТБОРА</a:t>
            </a:r>
          </a:p>
        </p:txBody>
      </p:sp>
      <p:sp>
        <p:nvSpPr>
          <p:cNvPr id="59" name="Прямоугольник 58"/>
          <p:cNvSpPr/>
          <p:nvPr/>
        </p:nvSpPr>
        <p:spPr>
          <a:xfrm>
            <a:off x="10500800" y="8555774"/>
            <a:ext cx="2160667" cy="594183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24100" rIns="54017" rtlCol="0" anchor="ctr"/>
          <a:lstStyle/>
          <a:p>
            <a:r>
              <a:rPr lang="ru-RU" sz="1050" b="1" spc="195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УЧАСТНИК ЭЛЕКТРОННОГО АУКЦИОНА</a:t>
            </a:r>
          </a:p>
        </p:txBody>
      </p:sp>
      <p:sp>
        <p:nvSpPr>
          <p:cNvPr id="60" name="Прямоугольник 59"/>
          <p:cNvSpPr/>
          <p:nvPr/>
        </p:nvSpPr>
        <p:spPr>
          <a:xfrm>
            <a:off x="5213693" y="4746104"/>
            <a:ext cx="2160667" cy="1148109"/>
          </a:xfrm>
          <a:prstGeom prst="rect">
            <a:avLst/>
          </a:prstGeom>
          <a:solidFill>
            <a:schemeClr val="bg1"/>
          </a:solidFill>
          <a:ln w="127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r>
              <a:rPr lang="ru-RU" sz="1501" b="1" spc="195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ЕИС</a:t>
            </a:r>
            <a:endParaRPr lang="ru-RU" sz="1501" spc="195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Прямоугольник 60"/>
          <p:cNvSpPr/>
          <p:nvPr/>
        </p:nvSpPr>
        <p:spPr>
          <a:xfrm>
            <a:off x="5213693" y="6740901"/>
            <a:ext cx="2160667" cy="1162895"/>
          </a:xfrm>
          <a:prstGeom prst="rect">
            <a:avLst/>
          </a:prstGeom>
          <a:noFill/>
          <a:ln w="127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r>
              <a:rPr lang="ru-RU" sz="1501" b="1" spc="195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ЭТП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213693" y="4760488"/>
            <a:ext cx="2160667" cy="41549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ru-RU" sz="1050" dirty="0">
                <a:solidFill>
                  <a:schemeClr val="tx2"/>
                </a:solidFill>
              </a:rPr>
              <a:t>Формирование извещения </a:t>
            </a:r>
            <a:br>
              <a:rPr lang="ru-RU" sz="1050" dirty="0">
                <a:solidFill>
                  <a:schemeClr val="tx2"/>
                </a:solidFill>
              </a:rPr>
            </a:br>
            <a:r>
              <a:rPr lang="ru-RU" sz="1050" dirty="0">
                <a:solidFill>
                  <a:schemeClr val="tx2"/>
                </a:solidFill>
              </a:rPr>
              <a:t>о предварительном отборе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5213693" y="6762901"/>
            <a:ext cx="2160667" cy="415498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ru-RU" sz="1050" dirty="0">
                <a:solidFill>
                  <a:schemeClr val="tx2"/>
                </a:solidFill>
              </a:rPr>
              <a:t>Проведение предварительного отбора</a:t>
            </a:r>
          </a:p>
        </p:txBody>
      </p:sp>
      <p:cxnSp>
        <p:nvCxnSpPr>
          <p:cNvPr id="14" name="Прямая со стрелкой 13"/>
          <p:cNvCxnSpPr/>
          <p:nvPr/>
        </p:nvCxnSpPr>
        <p:spPr>
          <a:xfrm flipV="1">
            <a:off x="7323713" y="7903795"/>
            <a:ext cx="0" cy="648272"/>
          </a:xfrm>
          <a:prstGeom prst="straightConnector1">
            <a:avLst/>
          </a:prstGeom>
          <a:ln>
            <a:solidFill>
              <a:srgbClr val="002060"/>
            </a:solidFill>
            <a:headEnd type="none" w="med" len="med"/>
            <a:tailEnd type="stealth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Прямая со стрелкой 62"/>
          <p:cNvCxnSpPr/>
          <p:nvPr/>
        </p:nvCxnSpPr>
        <p:spPr>
          <a:xfrm>
            <a:off x="5250686" y="5909424"/>
            <a:ext cx="0" cy="810250"/>
          </a:xfrm>
          <a:prstGeom prst="straightConnector1">
            <a:avLst/>
          </a:prstGeom>
          <a:ln>
            <a:solidFill>
              <a:srgbClr val="002060"/>
            </a:solidFill>
            <a:headEnd type="none" w="med" len="med"/>
            <a:tailEnd type="stealth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Прямая со стрелкой 63"/>
          <p:cNvCxnSpPr/>
          <p:nvPr/>
        </p:nvCxnSpPr>
        <p:spPr>
          <a:xfrm>
            <a:off x="5250686" y="4085056"/>
            <a:ext cx="0" cy="648272"/>
          </a:xfrm>
          <a:prstGeom prst="straightConnector1">
            <a:avLst/>
          </a:prstGeom>
          <a:ln>
            <a:solidFill>
              <a:srgbClr val="002060"/>
            </a:solidFill>
            <a:headEnd type="none" w="med" len="med"/>
            <a:tailEnd type="stealth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5467381" y="4099266"/>
            <a:ext cx="1021433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50" dirty="0"/>
              <a:t>Документация</a:t>
            </a:r>
          </a:p>
        </p:txBody>
      </p:sp>
      <p:pic>
        <p:nvPicPr>
          <p:cNvPr id="1026" name="Picture 2" descr="Картинки по запросу document icon 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3599" y="4141320"/>
            <a:ext cx="216067" cy="216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5" name="TextBox 64"/>
          <p:cNvSpPr txBox="1"/>
          <p:nvPr/>
        </p:nvSpPr>
        <p:spPr>
          <a:xfrm>
            <a:off x="5434089" y="6097247"/>
            <a:ext cx="840295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50" dirty="0"/>
              <a:t>Извещение</a:t>
            </a:r>
          </a:p>
        </p:txBody>
      </p:sp>
      <p:pic>
        <p:nvPicPr>
          <p:cNvPr id="66" name="Picture 2" descr="Картинки по запросу document icon 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0308" y="6139300"/>
            <a:ext cx="216067" cy="216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7" name="TextBox 66"/>
          <p:cNvSpPr txBox="1"/>
          <p:nvPr/>
        </p:nvSpPr>
        <p:spPr>
          <a:xfrm>
            <a:off x="5752314" y="8255496"/>
            <a:ext cx="1202573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50" dirty="0"/>
              <a:t>Заявка на участие</a:t>
            </a:r>
          </a:p>
        </p:txBody>
      </p:sp>
      <p:pic>
        <p:nvPicPr>
          <p:cNvPr id="68" name="Picture 2" descr="Картинки по запросу document icon 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3478" y="8286088"/>
            <a:ext cx="216067" cy="216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0" name="Прямоугольник 69"/>
          <p:cNvSpPr/>
          <p:nvPr/>
        </p:nvSpPr>
        <p:spPr>
          <a:xfrm>
            <a:off x="7852437" y="4746104"/>
            <a:ext cx="2160667" cy="1148109"/>
          </a:xfrm>
          <a:prstGeom prst="rect">
            <a:avLst/>
          </a:prstGeom>
          <a:solidFill>
            <a:schemeClr val="bg1"/>
          </a:solidFill>
          <a:ln w="127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r>
              <a:rPr lang="ru-RU" sz="1501" b="1" spc="195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ЕИС</a:t>
            </a:r>
          </a:p>
        </p:txBody>
      </p:sp>
      <p:cxnSp>
        <p:nvCxnSpPr>
          <p:cNvPr id="71" name="Прямая со стрелкой 70"/>
          <p:cNvCxnSpPr/>
          <p:nvPr/>
        </p:nvCxnSpPr>
        <p:spPr>
          <a:xfrm>
            <a:off x="7919327" y="4085056"/>
            <a:ext cx="0" cy="648272"/>
          </a:xfrm>
          <a:prstGeom prst="straightConnector1">
            <a:avLst/>
          </a:prstGeom>
          <a:ln>
            <a:solidFill>
              <a:srgbClr val="002060"/>
            </a:solidFill>
            <a:headEnd type="none" w="med" len="med"/>
            <a:tailEnd type="stealth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TextBox 71"/>
          <p:cNvSpPr txBox="1"/>
          <p:nvPr/>
        </p:nvSpPr>
        <p:spPr>
          <a:xfrm>
            <a:off x="7857392" y="4760487"/>
            <a:ext cx="2160667" cy="25391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ru-RU" sz="1050" dirty="0">
                <a:solidFill>
                  <a:schemeClr val="tx2"/>
                </a:solidFill>
              </a:rPr>
              <a:t>Формирование РКПО</a:t>
            </a:r>
          </a:p>
        </p:txBody>
      </p:sp>
      <p:cxnSp>
        <p:nvCxnSpPr>
          <p:cNvPr id="73" name="Прямая со стрелкой 72"/>
          <p:cNvCxnSpPr/>
          <p:nvPr/>
        </p:nvCxnSpPr>
        <p:spPr>
          <a:xfrm>
            <a:off x="7919327" y="5909424"/>
            <a:ext cx="0" cy="810250"/>
          </a:xfrm>
          <a:prstGeom prst="straightConnector1">
            <a:avLst/>
          </a:prstGeom>
          <a:ln>
            <a:solidFill>
              <a:srgbClr val="002060"/>
            </a:solidFill>
            <a:headEnd type="none" w="med" len="med"/>
            <a:tailEnd type="stealth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TextBox 73"/>
          <p:cNvSpPr txBox="1"/>
          <p:nvPr/>
        </p:nvSpPr>
        <p:spPr>
          <a:xfrm>
            <a:off x="8091949" y="6110967"/>
            <a:ext cx="185703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dirty="0"/>
              <a:t>Сведения РКПО</a:t>
            </a:r>
          </a:p>
        </p:txBody>
      </p:sp>
      <p:pic>
        <p:nvPicPr>
          <p:cNvPr id="75" name="Picture 2" descr="Картинки по запросу document icon 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166" y="6153021"/>
            <a:ext cx="216067" cy="216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6" name="Прямоугольник 75"/>
          <p:cNvSpPr/>
          <p:nvPr/>
        </p:nvSpPr>
        <p:spPr>
          <a:xfrm>
            <a:off x="7857392" y="6729902"/>
            <a:ext cx="2160667" cy="1162895"/>
          </a:xfrm>
          <a:prstGeom prst="rect">
            <a:avLst/>
          </a:prstGeom>
          <a:noFill/>
          <a:ln w="127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r>
              <a:rPr lang="ru-RU" sz="1501" b="1" spc="195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ЭТП</a:t>
            </a:r>
          </a:p>
        </p:txBody>
      </p:sp>
      <p:sp>
        <p:nvSpPr>
          <p:cNvPr id="77" name="Прямоугольник 76"/>
          <p:cNvSpPr/>
          <p:nvPr/>
        </p:nvSpPr>
        <p:spPr>
          <a:xfrm>
            <a:off x="10491182" y="4746104"/>
            <a:ext cx="2160667" cy="1148109"/>
          </a:xfrm>
          <a:prstGeom prst="rect">
            <a:avLst/>
          </a:prstGeom>
          <a:solidFill>
            <a:schemeClr val="bg1"/>
          </a:solidFill>
          <a:ln w="127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r>
              <a:rPr lang="ru-RU" sz="1501" b="1" spc="195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ЕИС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10497526" y="4746511"/>
            <a:ext cx="2160667" cy="57708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ru-RU" sz="1050" dirty="0">
                <a:solidFill>
                  <a:schemeClr val="tx2"/>
                </a:solidFill>
              </a:rPr>
              <a:t>Формирование извещения о проведении электронного аукциона</a:t>
            </a:r>
          </a:p>
        </p:txBody>
      </p:sp>
      <p:cxnSp>
        <p:nvCxnSpPr>
          <p:cNvPr id="79" name="Прямая со стрелкой 78"/>
          <p:cNvCxnSpPr/>
          <p:nvPr/>
        </p:nvCxnSpPr>
        <p:spPr>
          <a:xfrm flipV="1">
            <a:off x="7323713" y="5898356"/>
            <a:ext cx="0" cy="810250"/>
          </a:xfrm>
          <a:prstGeom prst="straightConnector1">
            <a:avLst/>
          </a:prstGeom>
          <a:ln>
            <a:solidFill>
              <a:srgbClr val="002060"/>
            </a:solidFill>
            <a:headEnd type="none" w="med" len="med"/>
            <a:tailEnd type="stealth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TextBox 79"/>
          <p:cNvSpPr txBox="1"/>
          <p:nvPr/>
        </p:nvSpPr>
        <p:spPr>
          <a:xfrm>
            <a:off x="6292663" y="6445344"/>
            <a:ext cx="824265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1050" dirty="0"/>
              <a:t>Протоколы</a:t>
            </a:r>
          </a:p>
        </p:txBody>
      </p:sp>
      <p:pic>
        <p:nvPicPr>
          <p:cNvPr id="81" name="Picture 2" descr="Картинки по запросу document icon 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2222" y="6473374"/>
            <a:ext cx="216067" cy="216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2" name="Прямоугольник 81"/>
          <p:cNvSpPr/>
          <p:nvPr/>
        </p:nvSpPr>
        <p:spPr>
          <a:xfrm>
            <a:off x="10500800" y="6729902"/>
            <a:ext cx="2160667" cy="1162895"/>
          </a:xfrm>
          <a:prstGeom prst="rect">
            <a:avLst/>
          </a:prstGeom>
          <a:noFill/>
          <a:ln w="127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r>
              <a:rPr lang="ru-RU" sz="1501" b="1" spc="195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ЭТП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10504074" y="6751903"/>
            <a:ext cx="2160667" cy="415498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ru-RU" sz="1050" dirty="0">
                <a:solidFill>
                  <a:schemeClr val="tx2"/>
                </a:solidFill>
              </a:rPr>
              <a:t>Проведение </a:t>
            </a:r>
            <a:r>
              <a:rPr lang="ru-RU" sz="1050" dirty="0" smtClean="0">
                <a:solidFill>
                  <a:schemeClr val="tx2"/>
                </a:solidFill>
              </a:rPr>
              <a:t>электронного аукциона</a:t>
            </a:r>
            <a:endParaRPr lang="ru-RU" sz="1050" dirty="0">
              <a:solidFill>
                <a:schemeClr val="tx2"/>
              </a:solidFill>
            </a:endParaRPr>
          </a:p>
        </p:txBody>
      </p:sp>
      <p:cxnSp>
        <p:nvCxnSpPr>
          <p:cNvPr id="84" name="Прямая со стрелкой 83"/>
          <p:cNvCxnSpPr/>
          <p:nvPr/>
        </p:nvCxnSpPr>
        <p:spPr>
          <a:xfrm>
            <a:off x="10535655" y="4085056"/>
            <a:ext cx="0" cy="648272"/>
          </a:xfrm>
          <a:prstGeom prst="straightConnector1">
            <a:avLst/>
          </a:prstGeom>
          <a:ln>
            <a:solidFill>
              <a:srgbClr val="002060"/>
            </a:solidFill>
            <a:headEnd type="none" w="med" len="med"/>
            <a:tailEnd type="stealth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TextBox 84"/>
          <p:cNvSpPr txBox="1"/>
          <p:nvPr/>
        </p:nvSpPr>
        <p:spPr>
          <a:xfrm>
            <a:off x="10747553" y="4099266"/>
            <a:ext cx="1021433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50" dirty="0"/>
              <a:t>Документация</a:t>
            </a:r>
          </a:p>
        </p:txBody>
      </p:sp>
      <p:pic>
        <p:nvPicPr>
          <p:cNvPr id="86" name="Picture 2" descr="Картинки по запросу document icon 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93771" y="4141320"/>
            <a:ext cx="216067" cy="216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7" name="Прямая со стрелкой 86"/>
          <p:cNvCxnSpPr/>
          <p:nvPr/>
        </p:nvCxnSpPr>
        <p:spPr>
          <a:xfrm>
            <a:off x="10535655" y="5909424"/>
            <a:ext cx="0" cy="810250"/>
          </a:xfrm>
          <a:prstGeom prst="straightConnector1">
            <a:avLst/>
          </a:prstGeom>
          <a:ln>
            <a:solidFill>
              <a:srgbClr val="002060"/>
            </a:solidFill>
            <a:headEnd type="none" w="med" len="med"/>
            <a:tailEnd type="stealth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TextBox 87"/>
          <p:cNvSpPr txBox="1"/>
          <p:nvPr/>
        </p:nvSpPr>
        <p:spPr>
          <a:xfrm>
            <a:off x="10723855" y="6121208"/>
            <a:ext cx="840295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50" dirty="0"/>
              <a:t>Извещение</a:t>
            </a:r>
          </a:p>
        </p:txBody>
      </p:sp>
      <p:pic>
        <p:nvPicPr>
          <p:cNvPr id="89" name="Picture 2" descr="Картинки по запросу document icon 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0073" y="6163261"/>
            <a:ext cx="216067" cy="216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0" name="Прямая со стрелкой 89"/>
          <p:cNvCxnSpPr/>
          <p:nvPr/>
        </p:nvCxnSpPr>
        <p:spPr>
          <a:xfrm flipV="1">
            <a:off x="12592787" y="5898356"/>
            <a:ext cx="0" cy="810250"/>
          </a:xfrm>
          <a:prstGeom prst="straightConnector1">
            <a:avLst/>
          </a:prstGeom>
          <a:ln>
            <a:solidFill>
              <a:srgbClr val="002060"/>
            </a:solidFill>
            <a:headEnd type="none" w="med" len="med"/>
            <a:tailEnd type="stealth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TextBox 90"/>
          <p:cNvSpPr txBox="1"/>
          <p:nvPr/>
        </p:nvSpPr>
        <p:spPr>
          <a:xfrm>
            <a:off x="11582428" y="6433340"/>
            <a:ext cx="824265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1050" dirty="0"/>
              <a:t>Протоколы</a:t>
            </a:r>
          </a:p>
        </p:txBody>
      </p:sp>
      <p:pic>
        <p:nvPicPr>
          <p:cNvPr id="92" name="Picture 2" descr="Картинки по запросу document icon 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11987" y="6461370"/>
            <a:ext cx="216067" cy="216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3" name="Прямая со стрелкой 92"/>
          <p:cNvCxnSpPr/>
          <p:nvPr/>
        </p:nvCxnSpPr>
        <p:spPr>
          <a:xfrm flipV="1">
            <a:off x="12592787" y="7896182"/>
            <a:ext cx="0" cy="648272"/>
          </a:xfrm>
          <a:prstGeom prst="straightConnector1">
            <a:avLst/>
          </a:prstGeom>
          <a:ln>
            <a:solidFill>
              <a:srgbClr val="002060"/>
            </a:solidFill>
            <a:headEnd type="none" w="med" len="med"/>
            <a:tailEnd type="stealth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TextBox 93"/>
          <p:cNvSpPr txBox="1"/>
          <p:nvPr/>
        </p:nvSpPr>
        <p:spPr>
          <a:xfrm>
            <a:off x="11000698" y="8247883"/>
            <a:ext cx="1202573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50" dirty="0"/>
              <a:t>Заявка на участие</a:t>
            </a:r>
          </a:p>
        </p:txBody>
      </p:sp>
      <p:pic>
        <p:nvPicPr>
          <p:cNvPr id="95" name="Picture 2" descr="Картинки по запросу document icon 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21862" y="8278474"/>
            <a:ext cx="216067" cy="216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6" name="Прямоугольник 95"/>
          <p:cNvSpPr/>
          <p:nvPr/>
        </p:nvSpPr>
        <p:spPr>
          <a:xfrm>
            <a:off x="15768673" y="4760488"/>
            <a:ext cx="2160667" cy="1148109"/>
          </a:xfrm>
          <a:prstGeom prst="rect">
            <a:avLst/>
          </a:prstGeom>
          <a:solidFill>
            <a:schemeClr val="bg1"/>
          </a:solidFill>
          <a:ln w="127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r>
              <a:rPr lang="ru-RU" sz="12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ЕИС</a:t>
            </a:r>
            <a:endParaRPr lang="ru-RU" sz="12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97" name="Прямая со стрелкой 96"/>
          <p:cNvCxnSpPr/>
          <p:nvPr/>
        </p:nvCxnSpPr>
        <p:spPr>
          <a:xfrm>
            <a:off x="15807104" y="4099439"/>
            <a:ext cx="0" cy="648272"/>
          </a:xfrm>
          <a:prstGeom prst="straightConnector1">
            <a:avLst/>
          </a:prstGeom>
          <a:ln>
            <a:solidFill>
              <a:srgbClr val="002060"/>
            </a:solidFill>
            <a:headEnd type="none" w="med" len="med"/>
            <a:tailEnd type="stealth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TextBox 97"/>
          <p:cNvSpPr txBox="1"/>
          <p:nvPr/>
        </p:nvSpPr>
        <p:spPr>
          <a:xfrm>
            <a:off x="15768673" y="4774871"/>
            <a:ext cx="2160667" cy="25391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ru-RU" sz="1050" dirty="0">
                <a:solidFill>
                  <a:schemeClr val="tx2"/>
                </a:solidFill>
              </a:rPr>
              <a:t>Формирование РНПО</a:t>
            </a:r>
          </a:p>
        </p:txBody>
      </p:sp>
      <p:cxnSp>
        <p:nvCxnSpPr>
          <p:cNvPr id="99" name="Прямая со стрелкой 98"/>
          <p:cNvCxnSpPr/>
          <p:nvPr/>
        </p:nvCxnSpPr>
        <p:spPr>
          <a:xfrm>
            <a:off x="15807104" y="5923807"/>
            <a:ext cx="0" cy="810250"/>
          </a:xfrm>
          <a:prstGeom prst="straightConnector1">
            <a:avLst/>
          </a:prstGeom>
          <a:ln>
            <a:solidFill>
              <a:srgbClr val="002060"/>
            </a:solidFill>
            <a:headEnd type="none" w="med" len="med"/>
            <a:tailEnd type="stealth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TextBox 99"/>
          <p:cNvSpPr txBox="1"/>
          <p:nvPr/>
        </p:nvSpPr>
        <p:spPr>
          <a:xfrm>
            <a:off x="16023681" y="6097856"/>
            <a:ext cx="185703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dirty="0"/>
              <a:t>Сведения РНПО</a:t>
            </a:r>
          </a:p>
        </p:txBody>
      </p:sp>
      <p:pic>
        <p:nvPicPr>
          <p:cNvPr id="101" name="Picture 2" descr="Картинки по запросу document icon 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69899" y="6139910"/>
            <a:ext cx="216067" cy="216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" name="Прямоугольник 101"/>
          <p:cNvSpPr/>
          <p:nvPr/>
        </p:nvSpPr>
        <p:spPr>
          <a:xfrm>
            <a:off x="15768673" y="6744286"/>
            <a:ext cx="2160667" cy="1162895"/>
          </a:xfrm>
          <a:prstGeom prst="rect">
            <a:avLst/>
          </a:prstGeom>
          <a:noFill/>
          <a:ln w="127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r>
              <a:rPr lang="ru-RU" sz="1501" b="1" spc="195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ЭТП</a:t>
            </a:r>
          </a:p>
        </p:txBody>
      </p:sp>
      <p:sp>
        <p:nvSpPr>
          <p:cNvPr id="107" name="Прямоугольник 106"/>
          <p:cNvSpPr/>
          <p:nvPr/>
        </p:nvSpPr>
        <p:spPr>
          <a:xfrm>
            <a:off x="13267448" y="4932205"/>
            <a:ext cx="2160667" cy="114810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16205" rtlCol="0" anchor="b"/>
          <a:lstStyle/>
          <a:p>
            <a:r>
              <a:rPr lang="ru-RU" sz="1200" spc="195" dirty="0">
                <a:latin typeface="Arial" panose="020B0604020202020204" pitchFamily="34" charset="0"/>
                <a:cs typeface="Arial" panose="020B0604020202020204" pitchFamily="34" charset="0"/>
              </a:rPr>
              <a:t>открытая часть</a:t>
            </a:r>
          </a:p>
        </p:txBody>
      </p:sp>
      <p:sp>
        <p:nvSpPr>
          <p:cNvPr id="108" name="Прямоугольник 107"/>
          <p:cNvSpPr/>
          <p:nvPr/>
        </p:nvSpPr>
        <p:spPr>
          <a:xfrm>
            <a:off x="13129926" y="4746104"/>
            <a:ext cx="2160667" cy="1148109"/>
          </a:xfrm>
          <a:prstGeom prst="rect">
            <a:avLst/>
          </a:prstGeom>
          <a:solidFill>
            <a:schemeClr val="bg1"/>
          </a:solidFill>
          <a:ln w="127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r>
              <a:rPr lang="ru-RU" sz="1501" b="1" spc="195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ЕИС</a:t>
            </a:r>
          </a:p>
        </p:txBody>
      </p:sp>
      <p:sp>
        <p:nvSpPr>
          <p:cNvPr id="109" name="TextBox 108"/>
          <p:cNvSpPr txBox="1"/>
          <p:nvPr/>
        </p:nvSpPr>
        <p:spPr>
          <a:xfrm>
            <a:off x="13142722" y="4746511"/>
            <a:ext cx="2160667" cy="57708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ru-RU"/>
            </a:defPPr>
            <a:lvl1pPr algn="r">
              <a:defRPr sz="700">
                <a:solidFill>
                  <a:schemeClr val="tx2"/>
                </a:solidFill>
              </a:defRPr>
            </a:lvl1pPr>
          </a:lstStyle>
          <a:p>
            <a:r>
              <a:rPr lang="ru-RU" sz="1050" dirty="0"/>
              <a:t>Формирование сведений о договоре, его изменениях и исполнении</a:t>
            </a:r>
          </a:p>
        </p:txBody>
      </p:sp>
      <p:cxnSp>
        <p:nvCxnSpPr>
          <p:cNvPr id="110" name="Прямая со стрелкой 109"/>
          <p:cNvCxnSpPr/>
          <p:nvPr/>
        </p:nvCxnSpPr>
        <p:spPr>
          <a:xfrm>
            <a:off x="13192990" y="4085056"/>
            <a:ext cx="0" cy="648272"/>
          </a:xfrm>
          <a:prstGeom prst="straightConnector1">
            <a:avLst/>
          </a:prstGeom>
          <a:ln>
            <a:solidFill>
              <a:srgbClr val="002060"/>
            </a:solidFill>
            <a:headEnd type="none" w="med" len="med"/>
            <a:tailEnd type="stealth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" name="TextBox 110"/>
          <p:cNvSpPr txBox="1"/>
          <p:nvPr/>
        </p:nvSpPr>
        <p:spPr>
          <a:xfrm>
            <a:off x="13396030" y="4099266"/>
            <a:ext cx="663964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50" dirty="0"/>
              <a:t>Договор</a:t>
            </a:r>
          </a:p>
        </p:txBody>
      </p:sp>
      <p:pic>
        <p:nvPicPr>
          <p:cNvPr id="112" name="Picture 2" descr="Картинки по запросу document icon 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42249" y="4141320"/>
            <a:ext cx="216067" cy="216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1" name="Прямая соединительная линия 30"/>
          <p:cNvCxnSpPr/>
          <p:nvPr/>
        </p:nvCxnSpPr>
        <p:spPr>
          <a:xfrm>
            <a:off x="7613399" y="2227376"/>
            <a:ext cx="0" cy="7022167"/>
          </a:xfrm>
          <a:prstGeom prst="line">
            <a:avLst/>
          </a:prstGeom>
          <a:ln>
            <a:solidFill>
              <a:srgbClr val="002060"/>
            </a:solidFill>
            <a:prstDash val="lg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Прямая соединительная линия 113"/>
          <p:cNvCxnSpPr/>
          <p:nvPr/>
        </p:nvCxnSpPr>
        <p:spPr>
          <a:xfrm>
            <a:off x="10252143" y="2227376"/>
            <a:ext cx="0" cy="7022167"/>
          </a:xfrm>
          <a:prstGeom prst="line">
            <a:avLst/>
          </a:prstGeom>
          <a:ln>
            <a:solidFill>
              <a:srgbClr val="002060"/>
            </a:solidFill>
            <a:prstDash val="lg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Прямая соединительная линия 114"/>
          <p:cNvCxnSpPr/>
          <p:nvPr/>
        </p:nvCxnSpPr>
        <p:spPr>
          <a:xfrm>
            <a:off x="12890887" y="2227376"/>
            <a:ext cx="0" cy="7022167"/>
          </a:xfrm>
          <a:prstGeom prst="line">
            <a:avLst/>
          </a:prstGeom>
          <a:ln>
            <a:solidFill>
              <a:srgbClr val="002060"/>
            </a:solidFill>
            <a:prstDash val="lg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Прямая соединительная линия 115"/>
          <p:cNvCxnSpPr/>
          <p:nvPr/>
        </p:nvCxnSpPr>
        <p:spPr>
          <a:xfrm>
            <a:off x="15529631" y="2227376"/>
            <a:ext cx="0" cy="7022167"/>
          </a:xfrm>
          <a:prstGeom prst="line">
            <a:avLst/>
          </a:prstGeom>
          <a:ln>
            <a:solidFill>
              <a:srgbClr val="002060"/>
            </a:solidFill>
            <a:prstDash val="lg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7" name="TextBox 116"/>
          <p:cNvSpPr txBox="1"/>
          <p:nvPr/>
        </p:nvSpPr>
        <p:spPr>
          <a:xfrm>
            <a:off x="5293314" y="2227377"/>
            <a:ext cx="478016" cy="3463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51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#</a:t>
            </a:r>
            <a:r>
              <a:rPr lang="ru-RU" sz="1651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</a:t>
            </a:r>
          </a:p>
        </p:txBody>
      </p:sp>
      <p:sp>
        <p:nvSpPr>
          <p:cNvPr id="118" name="TextBox 117"/>
          <p:cNvSpPr txBox="1"/>
          <p:nvPr/>
        </p:nvSpPr>
        <p:spPr>
          <a:xfrm>
            <a:off x="7852045" y="2227377"/>
            <a:ext cx="478016" cy="3463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51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#</a:t>
            </a:r>
            <a:r>
              <a:rPr lang="ru-RU" sz="1651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51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ru-RU" sz="1651" b="1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9" name="TextBox 118"/>
          <p:cNvSpPr txBox="1"/>
          <p:nvPr/>
        </p:nvSpPr>
        <p:spPr>
          <a:xfrm>
            <a:off x="10537084" y="2227377"/>
            <a:ext cx="478016" cy="3463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51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#</a:t>
            </a:r>
            <a:r>
              <a:rPr lang="ru-RU" sz="1651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51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ru-RU" sz="1651" b="1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0" name="TextBox 119"/>
          <p:cNvSpPr txBox="1"/>
          <p:nvPr/>
        </p:nvSpPr>
        <p:spPr>
          <a:xfrm>
            <a:off x="13185941" y="2227377"/>
            <a:ext cx="478016" cy="3463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51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#</a:t>
            </a:r>
            <a:r>
              <a:rPr lang="ru-RU" sz="1651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51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ru-RU" sz="1651" b="1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1" name="TextBox 120"/>
          <p:cNvSpPr txBox="1"/>
          <p:nvPr/>
        </p:nvSpPr>
        <p:spPr>
          <a:xfrm>
            <a:off x="15819371" y="2227377"/>
            <a:ext cx="478016" cy="3463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51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#</a:t>
            </a:r>
            <a:r>
              <a:rPr lang="ru-RU" sz="1651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51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ru-RU" sz="1651" b="1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122" name="Picture 2" descr="Картинки по запросу user icon 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8905" y="-3508663"/>
            <a:ext cx="442306" cy="442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Картинки по запросу user icon png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9047" y="3669242"/>
            <a:ext cx="290196" cy="257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3" name="Picture 4" descr="Картинки по запросу user icon png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6784" y="3669242"/>
            <a:ext cx="290196" cy="257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" name="Picture 4" descr="Картинки по запросу user icon png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08474" y="3669242"/>
            <a:ext cx="290196" cy="257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3" name="Picture 4" descr="Картинки по запросу user icon png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42722" y="3669242"/>
            <a:ext cx="290196" cy="257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4" name="Picture 4" descr="Картинки по запросу user icon png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64602" y="3669242"/>
            <a:ext cx="290196" cy="257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5" name="Picture 4" descr="Картинки по запросу user icon png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7584" y="8724097"/>
            <a:ext cx="290196" cy="257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6" name="Picture 4" descr="Картинки по запросу user icon png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13168" y="8724097"/>
            <a:ext cx="290196" cy="257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0" y="1507622"/>
            <a:ext cx="4969123" cy="830579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ru-RU" sz="1500" b="1" dirty="0" smtClean="0">
                <a:solidFill>
                  <a:schemeClr val="tx1"/>
                </a:solidFill>
              </a:rPr>
              <a:t>Постановление правительства РФ от </a:t>
            </a:r>
            <a:r>
              <a:rPr lang="ru-RU" sz="1500" b="1" dirty="0">
                <a:solidFill>
                  <a:schemeClr val="tx1"/>
                </a:solidFill>
              </a:rPr>
              <a:t>1 июля 2016 г. </a:t>
            </a:r>
            <a:r>
              <a:rPr lang="ru-RU" sz="1500" b="1" dirty="0" smtClean="0">
                <a:solidFill>
                  <a:schemeClr val="tx1"/>
                </a:solidFill>
              </a:rPr>
              <a:t>№ </a:t>
            </a:r>
            <a:r>
              <a:rPr lang="ru-RU" sz="1500" b="1" dirty="0">
                <a:solidFill>
                  <a:schemeClr val="tx1"/>
                </a:solidFill>
              </a:rPr>
              <a:t>615  </a:t>
            </a:r>
            <a:r>
              <a:rPr lang="ru-RU" sz="1500" dirty="0">
                <a:solidFill>
                  <a:schemeClr val="tx1"/>
                </a:solidFill>
              </a:rPr>
              <a:t>определяет порядок привлечения </a:t>
            </a:r>
            <a:r>
              <a:rPr lang="ru-RU" sz="1500" dirty="0" smtClean="0">
                <a:solidFill>
                  <a:schemeClr val="tx1"/>
                </a:solidFill>
              </a:rPr>
              <a:t>подрядных </a:t>
            </a:r>
            <a:r>
              <a:rPr lang="ru-RU" sz="1500" dirty="0">
                <a:solidFill>
                  <a:schemeClr val="tx1"/>
                </a:solidFill>
              </a:rPr>
              <a:t>организаций для оказания услуг и (или) выполнения работ по капитальному ремонту общего имущества в многоквартирном </a:t>
            </a:r>
            <a:r>
              <a:rPr lang="ru-RU" sz="1500" dirty="0" smtClean="0">
                <a:solidFill>
                  <a:schemeClr val="tx1"/>
                </a:solidFill>
              </a:rPr>
              <a:t>доме.</a:t>
            </a:r>
          </a:p>
          <a:p>
            <a:endParaRPr lang="ru-RU" sz="1500" dirty="0" smtClean="0">
              <a:solidFill>
                <a:schemeClr val="tx1"/>
              </a:solidFill>
            </a:endParaRPr>
          </a:p>
          <a:p>
            <a:pPr marL="171450" indent="-171450">
              <a:buFont typeface="Wingdings" panose="05000000000000000000" pitchFamily="2" charset="2"/>
              <a:buChar char="v"/>
            </a:pPr>
            <a:r>
              <a:rPr lang="ru-RU" sz="1500" b="1" dirty="0" smtClean="0">
                <a:solidFill>
                  <a:schemeClr val="tx1"/>
                </a:solidFill>
              </a:rPr>
              <a:t>Предварительный отбор</a:t>
            </a:r>
            <a:r>
              <a:rPr lang="ru-RU" sz="1500" dirty="0" smtClean="0">
                <a:solidFill>
                  <a:schemeClr val="tx1"/>
                </a:solidFill>
              </a:rPr>
              <a:t> – часть процедуры </a:t>
            </a:r>
            <a:r>
              <a:rPr lang="ru-RU" sz="1500" dirty="0">
                <a:solidFill>
                  <a:schemeClr val="tx1"/>
                </a:solidFill>
              </a:rPr>
              <a:t>закупки (торгов), в результате которых осуществляется формирование реестра квалифицированных подрядных </a:t>
            </a:r>
            <a:r>
              <a:rPr lang="ru-RU" sz="1500" dirty="0" smtClean="0">
                <a:solidFill>
                  <a:schemeClr val="tx1"/>
                </a:solidFill>
              </a:rPr>
              <a:t>организаций, </a:t>
            </a:r>
            <a:r>
              <a:rPr lang="ru-RU" sz="1500" dirty="0">
                <a:solidFill>
                  <a:schemeClr val="tx1"/>
                </a:solidFill>
              </a:rPr>
              <a:t>имеющих право принимать участие в </a:t>
            </a:r>
            <a:r>
              <a:rPr lang="ru-RU" sz="1500" dirty="0" smtClean="0">
                <a:solidFill>
                  <a:schemeClr val="tx1"/>
                </a:solidFill>
              </a:rPr>
              <a:t>закупках.</a:t>
            </a:r>
          </a:p>
          <a:p>
            <a:pPr marL="171450" indent="-171450">
              <a:buFont typeface="Wingdings" panose="05000000000000000000" pitchFamily="2" charset="2"/>
              <a:buChar char="v"/>
            </a:pPr>
            <a:endParaRPr lang="ru-RU" sz="1500" dirty="0">
              <a:solidFill>
                <a:schemeClr val="tx1"/>
              </a:solidFill>
            </a:endParaRPr>
          </a:p>
          <a:p>
            <a:pPr marL="171450" indent="-171450">
              <a:buFont typeface="Wingdings" panose="05000000000000000000" pitchFamily="2" charset="2"/>
              <a:buChar char="v"/>
            </a:pPr>
            <a:r>
              <a:rPr lang="ru-RU" sz="1500" b="1" dirty="0" smtClean="0">
                <a:solidFill>
                  <a:schemeClr val="tx1"/>
                </a:solidFill>
              </a:rPr>
              <a:t>Реестр </a:t>
            </a:r>
            <a:r>
              <a:rPr lang="ru-RU" sz="1500" b="1" dirty="0">
                <a:solidFill>
                  <a:schemeClr val="tx1"/>
                </a:solidFill>
              </a:rPr>
              <a:t>квалифицированных подрядных </a:t>
            </a:r>
            <a:r>
              <a:rPr lang="ru-RU" sz="1500" b="1" dirty="0" smtClean="0">
                <a:solidFill>
                  <a:schemeClr val="tx1"/>
                </a:solidFill>
              </a:rPr>
              <a:t>организаций </a:t>
            </a:r>
            <a:r>
              <a:rPr lang="ru-RU" sz="1500" dirty="0" smtClean="0">
                <a:solidFill>
                  <a:schemeClr val="tx1"/>
                </a:solidFill>
              </a:rPr>
              <a:t>–реестр, </a:t>
            </a:r>
            <a:r>
              <a:rPr lang="ru-RU" sz="1500" dirty="0">
                <a:solidFill>
                  <a:schemeClr val="tx1"/>
                </a:solidFill>
              </a:rPr>
              <a:t>в котором содержится </a:t>
            </a:r>
            <a:r>
              <a:rPr lang="ru-RU" sz="1500" dirty="0" smtClean="0">
                <a:solidFill>
                  <a:schemeClr val="tx1"/>
                </a:solidFill>
              </a:rPr>
              <a:t>информация </a:t>
            </a:r>
            <a:r>
              <a:rPr lang="ru-RU" sz="1500" dirty="0">
                <a:solidFill>
                  <a:schemeClr val="tx1"/>
                </a:solidFill>
              </a:rPr>
              <a:t>о подрядных организациях, которые имеют право принимать участие в </a:t>
            </a:r>
            <a:r>
              <a:rPr lang="ru-RU" sz="1500" dirty="0" smtClean="0">
                <a:solidFill>
                  <a:schemeClr val="tx1"/>
                </a:solidFill>
              </a:rPr>
              <a:t>электронных аукционах.</a:t>
            </a:r>
          </a:p>
          <a:p>
            <a:pPr marL="171450" indent="-171450">
              <a:buFont typeface="Wingdings" panose="05000000000000000000" pitchFamily="2" charset="2"/>
              <a:buChar char="v"/>
            </a:pPr>
            <a:endParaRPr lang="ru-RU" sz="1500" dirty="0">
              <a:solidFill>
                <a:schemeClr val="tx1"/>
              </a:solidFill>
            </a:endParaRPr>
          </a:p>
          <a:p>
            <a:pPr marL="171450" indent="-171450">
              <a:buFont typeface="Wingdings" panose="05000000000000000000" pitchFamily="2" charset="2"/>
              <a:buChar char="v"/>
            </a:pPr>
            <a:r>
              <a:rPr lang="ru-RU" sz="1500" b="1" dirty="0" smtClean="0">
                <a:solidFill>
                  <a:schemeClr val="tx1"/>
                </a:solidFill>
              </a:rPr>
              <a:t>Электронный аукцион</a:t>
            </a:r>
            <a:r>
              <a:rPr lang="ru-RU" sz="1500" dirty="0" smtClean="0">
                <a:solidFill>
                  <a:schemeClr val="tx1"/>
                </a:solidFill>
              </a:rPr>
              <a:t> – аукцион в </a:t>
            </a:r>
            <a:r>
              <a:rPr lang="ru-RU" sz="1500" dirty="0">
                <a:solidFill>
                  <a:schemeClr val="tx1"/>
                </a:solidFill>
              </a:rPr>
              <a:t>электронной форме на оказание услуг и (или) выполнение работ по капитальному ремонту общего имущества в многоквартирном </a:t>
            </a:r>
            <a:r>
              <a:rPr lang="ru-RU" sz="1500" dirty="0" smtClean="0">
                <a:solidFill>
                  <a:schemeClr val="tx1"/>
                </a:solidFill>
              </a:rPr>
              <a:t>доме.</a:t>
            </a:r>
          </a:p>
          <a:p>
            <a:pPr marL="171450" indent="-171450">
              <a:buFont typeface="Wingdings" panose="05000000000000000000" pitchFamily="2" charset="2"/>
              <a:buChar char="v"/>
            </a:pPr>
            <a:endParaRPr lang="ru-RU" sz="1500" dirty="0">
              <a:solidFill>
                <a:schemeClr val="tx1"/>
              </a:solidFill>
            </a:endParaRPr>
          </a:p>
          <a:p>
            <a:pPr marL="171450" indent="-171450">
              <a:buFont typeface="Wingdings" panose="05000000000000000000" pitchFamily="2" charset="2"/>
              <a:buChar char="v"/>
            </a:pPr>
            <a:r>
              <a:rPr lang="ru-RU" sz="1500" b="1" dirty="0" smtClean="0">
                <a:solidFill>
                  <a:schemeClr val="tx1"/>
                </a:solidFill>
              </a:rPr>
              <a:t>Реестр договоров</a:t>
            </a:r>
            <a:r>
              <a:rPr lang="ru-RU" sz="1500" dirty="0" smtClean="0">
                <a:solidFill>
                  <a:schemeClr val="tx1"/>
                </a:solidFill>
              </a:rPr>
              <a:t> </a:t>
            </a:r>
            <a:r>
              <a:rPr lang="ru-RU" sz="1500" dirty="0">
                <a:solidFill>
                  <a:schemeClr val="tx1"/>
                </a:solidFill>
              </a:rPr>
              <a:t>- реестр </a:t>
            </a:r>
            <a:r>
              <a:rPr lang="ru-RU" sz="1500" dirty="0" smtClean="0">
                <a:solidFill>
                  <a:schemeClr val="tx1"/>
                </a:solidFill>
              </a:rPr>
              <a:t>договоров</a:t>
            </a:r>
            <a:r>
              <a:rPr lang="en-US" sz="1500" dirty="0" smtClean="0">
                <a:solidFill>
                  <a:schemeClr val="tx1"/>
                </a:solidFill>
              </a:rPr>
              <a:t> </a:t>
            </a:r>
            <a:r>
              <a:rPr lang="ru-RU" sz="1500" dirty="0" smtClean="0">
                <a:solidFill>
                  <a:schemeClr val="tx1"/>
                </a:solidFill>
              </a:rPr>
              <a:t>об оказании </a:t>
            </a:r>
            <a:r>
              <a:rPr lang="ru-RU" sz="1500" dirty="0">
                <a:solidFill>
                  <a:schemeClr val="tx1"/>
                </a:solidFill>
              </a:rPr>
              <a:t>услуг и (или) </a:t>
            </a:r>
            <a:r>
              <a:rPr lang="ru-RU" sz="1500" dirty="0" smtClean="0">
                <a:solidFill>
                  <a:schemeClr val="tx1"/>
                </a:solidFill>
              </a:rPr>
              <a:t>выполнении </a:t>
            </a:r>
            <a:r>
              <a:rPr lang="ru-RU" sz="1500" dirty="0">
                <a:solidFill>
                  <a:schemeClr val="tx1"/>
                </a:solidFill>
              </a:rPr>
              <a:t>работ по капитальному ремонту общего имущества в многоквартирном доме</a:t>
            </a:r>
            <a:r>
              <a:rPr lang="ru-RU" sz="1500" dirty="0" smtClean="0">
                <a:solidFill>
                  <a:schemeClr val="tx1"/>
                </a:solidFill>
              </a:rPr>
              <a:t>, </a:t>
            </a:r>
            <a:r>
              <a:rPr lang="ru-RU" sz="1500" dirty="0">
                <a:solidFill>
                  <a:schemeClr val="tx1"/>
                </a:solidFill>
              </a:rPr>
              <a:t>заключенных </a:t>
            </a:r>
            <a:r>
              <a:rPr lang="ru-RU" sz="1500" dirty="0" smtClean="0">
                <a:solidFill>
                  <a:schemeClr val="tx1"/>
                </a:solidFill>
              </a:rPr>
              <a:t>заказчиками</a:t>
            </a:r>
          </a:p>
          <a:p>
            <a:pPr marL="171450" indent="-171450">
              <a:buFont typeface="Wingdings" panose="05000000000000000000" pitchFamily="2" charset="2"/>
              <a:buChar char="v"/>
            </a:pPr>
            <a:endParaRPr lang="ru-RU" sz="1500" dirty="0">
              <a:solidFill>
                <a:schemeClr val="tx1"/>
              </a:solidFill>
            </a:endParaRPr>
          </a:p>
          <a:p>
            <a:pPr marL="171450" indent="-171450">
              <a:buFont typeface="Wingdings" panose="05000000000000000000" pitchFamily="2" charset="2"/>
              <a:buChar char="v"/>
            </a:pPr>
            <a:r>
              <a:rPr lang="ru-RU" sz="1500" b="1" dirty="0" smtClean="0">
                <a:solidFill>
                  <a:schemeClr val="tx1"/>
                </a:solidFill>
              </a:rPr>
              <a:t>Реестр недобросовестных подрядных организаций</a:t>
            </a:r>
            <a:r>
              <a:rPr lang="ru-RU" sz="1500" dirty="0" smtClean="0">
                <a:solidFill>
                  <a:schemeClr val="tx1"/>
                </a:solidFill>
              </a:rPr>
              <a:t> – реестр, включающий информацию </a:t>
            </a:r>
            <a:r>
              <a:rPr lang="ru-RU" sz="1500" dirty="0">
                <a:solidFill>
                  <a:schemeClr val="tx1"/>
                </a:solidFill>
              </a:rPr>
              <a:t>о </a:t>
            </a:r>
            <a:r>
              <a:rPr lang="ru-RU" sz="1500" dirty="0" smtClean="0">
                <a:solidFill>
                  <a:schemeClr val="tx1"/>
                </a:solidFill>
              </a:rPr>
              <a:t>победителях электронных аукционов, </a:t>
            </a:r>
            <a:r>
              <a:rPr lang="ru-RU" sz="1500" dirty="0">
                <a:solidFill>
                  <a:schemeClr val="tx1"/>
                </a:solidFill>
              </a:rPr>
              <a:t>уклонившихся от заключения договоров об оказании услуг, а также о подрядных организациях, с которыми договоры об оказании услуг </a:t>
            </a:r>
            <a:r>
              <a:rPr lang="ru-RU" sz="1500" dirty="0" smtClean="0">
                <a:solidFill>
                  <a:schemeClr val="tx1"/>
                </a:solidFill>
              </a:rPr>
              <a:t>расторгнуты в </a:t>
            </a:r>
            <a:r>
              <a:rPr lang="ru-RU" sz="1500" dirty="0">
                <a:solidFill>
                  <a:schemeClr val="tx1"/>
                </a:solidFill>
              </a:rPr>
              <a:t>связи с существенным нарушением участниками электронных аукционов условий таких </a:t>
            </a:r>
            <a:r>
              <a:rPr lang="ru-RU" sz="1500" dirty="0" smtClean="0">
                <a:solidFill>
                  <a:schemeClr val="tx1"/>
                </a:solidFill>
              </a:rPr>
              <a:t>договоров</a:t>
            </a:r>
            <a:r>
              <a:rPr lang="ru-RU" sz="1500" dirty="0">
                <a:solidFill>
                  <a:schemeClr val="tx1"/>
                </a:solidFill>
              </a:rPr>
              <a:t>.</a:t>
            </a:r>
            <a:endParaRPr lang="en-US" sz="1500" dirty="0" smtClean="0">
              <a:solidFill>
                <a:schemeClr val="tx1"/>
              </a:solidFill>
            </a:endParaRPr>
          </a:p>
        </p:txBody>
      </p:sp>
      <p:sp>
        <p:nvSpPr>
          <p:cNvPr id="128" name="Прямоугольник 7"/>
          <p:cNvSpPr>
            <a:spLocks noChangeArrowheads="1"/>
          </p:cNvSpPr>
          <p:nvPr/>
        </p:nvSpPr>
        <p:spPr bwMode="auto">
          <a:xfrm>
            <a:off x="-1" y="26268"/>
            <a:ext cx="18291175" cy="1248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defTabSz="1372057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3601" b="1" dirty="0">
                <a:solidFill>
                  <a:srgbClr val="002060"/>
                </a:solidFill>
                <a:latin typeface="Century Gothic" panose="020B0502020202020204" pitchFamily="34" charset="0"/>
                <a:ea typeface="MS PGothic" pitchFamily="34" charset="-128"/>
              </a:rPr>
              <a:t>Реализация положений 615 ПП РФ в ЕИС и на </a:t>
            </a:r>
            <a:r>
              <a:rPr lang="ru-RU" sz="3601" b="1" dirty="0" smtClean="0">
                <a:solidFill>
                  <a:srgbClr val="002060"/>
                </a:solidFill>
                <a:latin typeface="Century Gothic" panose="020B0502020202020204" pitchFamily="34" charset="0"/>
                <a:ea typeface="MS PGothic" pitchFamily="34" charset="-128"/>
              </a:rPr>
              <a:t>ЭТП</a:t>
            </a:r>
            <a:endParaRPr lang="ru-RU" sz="3601" b="1" dirty="0">
              <a:solidFill>
                <a:srgbClr val="002060"/>
              </a:solidFill>
              <a:latin typeface="Century Gothic" panose="020B0502020202020204" pitchFamily="34" charset="0"/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9102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2592860" y="2577328"/>
            <a:ext cx="31683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Century Gothic" panose="020B0502020202020204" pitchFamily="34" charset="0"/>
              </a:rPr>
              <a:t>16 апреля 2018 г. *</a:t>
            </a:r>
            <a:endParaRPr lang="ru-RU" sz="2400" b="1" dirty="0">
              <a:latin typeface="Century Gothic" panose="020B0502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489404" y="2577328"/>
            <a:ext cx="31683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Century Gothic" panose="020B0502020202020204" pitchFamily="34" charset="0"/>
              </a:rPr>
              <a:t>30 апреля 2018 г.</a:t>
            </a:r>
            <a:endParaRPr lang="ru-RU" sz="2400" b="1" dirty="0">
              <a:latin typeface="Century Gothic" panose="020B050202020202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2385948" y="2577328"/>
            <a:ext cx="31683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Century Gothic" panose="020B0502020202020204" pitchFamily="34" charset="0"/>
              </a:rPr>
              <a:t>30 июня 2018 г.</a:t>
            </a:r>
            <a:endParaRPr lang="ru-RU" sz="2400" b="1" dirty="0">
              <a:latin typeface="Century Gothic" panose="020B0502020202020204" pitchFamily="34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2376835" y="2697535"/>
            <a:ext cx="0" cy="6480000"/>
          </a:xfrm>
          <a:prstGeom prst="line">
            <a:avLst/>
          </a:prstGeom>
          <a:ln w="28575">
            <a:solidFill>
              <a:schemeClr val="accent1">
                <a:lumMod val="60000"/>
                <a:lumOff val="40000"/>
              </a:schemeClr>
            </a:solidFill>
            <a:prstDash val="lg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>
            <a:off x="7273379" y="2697535"/>
            <a:ext cx="0" cy="6480000"/>
          </a:xfrm>
          <a:prstGeom prst="line">
            <a:avLst/>
          </a:prstGeom>
          <a:ln w="28575">
            <a:solidFill>
              <a:schemeClr val="accent1">
                <a:lumMod val="60000"/>
                <a:lumOff val="40000"/>
              </a:schemeClr>
            </a:solidFill>
            <a:prstDash val="lg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>
            <a:off x="12152597" y="2697535"/>
            <a:ext cx="0" cy="6480000"/>
          </a:xfrm>
          <a:prstGeom prst="line">
            <a:avLst/>
          </a:prstGeom>
          <a:ln w="28575">
            <a:solidFill>
              <a:schemeClr val="accent1">
                <a:lumMod val="60000"/>
                <a:lumOff val="40000"/>
              </a:schemeClr>
            </a:solidFill>
            <a:prstDash val="lg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F41C1F5-76D5-4B30-890D-562676ECC5B5}" type="slidenum">
              <a:rPr lang="ru-RU" smtClean="0">
                <a:latin typeface="Century Gothic" panose="020B0502020202020204" pitchFamily="34" charset="0"/>
              </a:rPr>
              <a:pPr>
                <a:defRPr/>
              </a:pPr>
              <a:t>3</a:t>
            </a:fld>
            <a:endParaRPr lang="ru-RU" dirty="0">
              <a:latin typeface="Century Gothic" panose="020B0502020202020204" pitchFamily="34" charset="0"/>
            </a:endParaRPr>
          </a:p>
        </p:txBody>
      </p:sp>
      <p:sp>
        <p:nvSpPr>
          <p:cNvPr id="22" name="Прямоугольник 7"/>
          <p:cNvSpPr>
            <a:spLocks noChangeArrowheads="1"/>
          </p:cNvSpPr>
          <p:nvPr/>
        </p:nvSpPr>
        <p:spPr bwMode="auto">
          <a:xfrm>
            <a:off x="-1" y="26268"/>
            <a:ext cx="18291175" cy="1248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defTabSz="1372057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3601" b="1" dirty="0" smtClean="0">
                <a:solidFill>
                  <a:srgbClr val="002060"/>
                </a:solidFill>
                <a:latin typeface="Century Gothic" panose="020B0502020202020204" pitchFamily="34" charset="0"/>
                <a:ea typeface="MS PGothic" pitchFamily="34" charset="-128"/>
              </a:rPr>
              <a:t>График внедрения функций</a:t>
            </a:r>
            <a:endParaRPr lang="ru-RU" sz="3601" b="1" dirty="0">
              <a:solidFill>
                <a:srgbClr val="002060"/>
              </a:solidFill>
              <a:latin typeface="Century Gothic" panose="020B0502020202020204" pitchFamily="34" charset="0"/>
              <a:ea typeface="MS PGothic" pitchFamily="34" charset="-128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460544" y="3056855"/>
            <a:ext cx="422205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1800" dirty="0" smtClean="0">
                <a:latin typeface="Century Gothic" panose="020B0502020202020204" pitchFamily="34" charset="0"/>
              </a:rPr>
              <a:t>Регистрация организаций и пользователей  в ЕИС, распределение полномочий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sz="1800" dirty="0">
              <a:latin typeface="Century Gothic" panose="020B0502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1800" dirty="0">
                <a:latin typeface="Century Gothic" panose="020B0502020202020204" pitchFamily="34" charset="0"/>
              </a:rPr>
              <a:t>Н</a:t>
            </a:r>
            <a:r>
              <a:rPr lang="ru-RU" sz="1800" dirty="0" smtClean="0">
                <a:latin typeface="Century Gothic" panose="020B0502020202020204" pitchFamily="34" charset="0"/>
              </a:rPr>
              <a:t>аполнение РКПО и РНПО из файла и в ручном режиме.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809883" y="9476600"/>
            <a:ext cx="64102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dirty="0" smtClean="0">
                <a:latin typeface="Century Gothic" panose="020B0502020202020204" pitchFamily="34" charset="0"/>
              </a:rPr>
              <a:t>* </a:t>
            </a:r>
            <a:r>
              <a:rPr lang="ru-RU" sz="1200" dirty="0" smtClean="0">
                <a:latin typeface="Century Gothic" panose="020B0502020202020204" pitchFamily="34" charset="0"/>
              </a:rPr>
              <a:t>Приведены ориентировочные сроки начала этапов</a:t>
            </a:r>
            <a:endParaRPr lang="ru-RU" sz="1200" dirty="0">
              <a:latin typeface="Century Gothic" panose="020B0502020202020204" pitchFamily="34" charset="0"/>
            </a:endParaRPr>
          </a:p>
        </p:txBody>
      </p:sp>
      <p:grpSp>
        <p:nvGrpSpPr>
          <p:cNvPr id="9" name="Группа 8"/>
          <p:cNvGrpSpPr/>
          <p:nvPr/>
        </p:nvGrpSpPr>
        <p:grpSpPr>
          <a:xfrm>
            <a:off x="2376835" y="2092849"/>
            <a:ext cx="15206742" cy="473446"/>
            <a:chOff x="707597" y="2192759"/>
            <a:chExt cx="16875980" cy="720080"/>
          </a:xfrm>
        </p:grpSpPr>
        <p:sp>
          <p:nvSpPr>
            <p:cNvPr id="6" name="Полилиния 5"/>
            <p:cNvSpPr/>
            <p:nvPr/>
          </p:nvSpPr>
          <p:spPr>
            <a:xfrm>
              <a:off x="707597" y="2192759"/>
              <a:ext cx="6027136" cy="720080"/>
            </a:xfrm>
            <a:custGeom>
              <a:avLst/>
              <a:gdLst>
                <a:gd name="connsiteX0" fmla="*/ 0 w 6027136"/>
                <a:gd name="connsiteY0" fmla="*/ 0 h 720080"/>
                <a:gd name="connsiteX1" fmla="*/ 5667096 w 6027136"/>
                <a:gd name="connsiteY1" fmla="*/ 0 h 720080"/>
                <a:gd name="connsiteX2" fmla="*/ 6027136 w 6027136"/>
                <a:gd name="connsiteY2" fmla="*/ 360040 h 720080"/>
                <a:gd name="connsiteX3" fmla="*/ 5667096 w 6027136"/>
                <a:gd name="connsiteY3" fmla="*/ 720080 h 720080"/>
                <a:gd name="connsiteX4" fmla="*/ 0 w 6027136"/>
                <a:gd name="connsiteY4" fmla="*/ 720080 h 720080"/>
                <a:gd name="connsiteX5" fmla="*/ 360040 w 6027136"/>
                <a:gd name="connsiteY5" fmla="*/ 360040 h 720080"/>
                <a:gd name="connsiteX6" fmla="*/ 0 w 6027136"/>
                <a:gd name="connsiteY6" fmla="*/ 0 h 720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027136" h="720080">
                  <a:moveTo>
                    <a:pt x="0" y="0"/>
                  </a:moveTo>
                  <a:lnTo>
                    <a:pt x="5667096" y="0"/>
                  </a:lnTo>
                  <a:lnTo>
                    <a:pt x="6027136" y="360040"/>
                  </a:lnTo>
                  <a:lnTo>
                    <a:pt x="5667096" y="720080"/>
                  </a:lnTo>
                  <a:lnTo>
                    <a:pt x="0" y="720080"/>
                  </a:lnTo>
                  <a:lnTo>
                    <a:pt x="360040" y="3600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72054" tIns="37338" rIns="397378" bIns="37338" numCol="1" spcCol="1270" anchor="ctr" anchorCtr="0">
              <a:noAutofit/>
            </a:bodyPr>
            <a:lstStyle/>
            <a:p>
              <a:pPr lvl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400" b="1" kern="1200" dirty="0" smtClean="0">
                  <a:solidFill>
                    <a:schemeClr val="tx1"/>
                  </a:solidFill>
                  <a:latin typeface="Century Gothic" panose="020B0502020202020204" pitchFamily="34" charset="0"/>
                </a:rPr>
                <a:t>1 этап</a:t>
              </a:r>
              <a:endParaRPr lang="ru-RU" sz="2400" b="1" kern="1200" dirty="0">
                <a:solidFill>
                  <a:schemeClr val="tx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7" name="Полилиния 6"/>
            <p:cNvSpPr/>
            <p:nvPr/>
          </p:nvSpPr>
          <p:spPr>
            <a:xfrm>
              <a:off x="6132019" y="2192759"/>
              <a:ext cx="6027136" cy="720080"/>
            </a:xfrm>
            <a:custGeom>
              <a:avLst/>
              <a:gdLst>
                <a:gd name="connsiteX0" fmla="*/ 0 w 6027136"/>
                <a:gd name="connsiteY0" fmla="*/ 0 h 720080"/>
                <a:gd name="connsiteX1" fmla="*/ 5667096 w 6027136"/>
                <a:gd name="connsiteY1" fmla="*/ 0 h 720080"/>
                <a:gd name="connsiteX2" fmla="*/ 6027136 w 6027136"/>
                <a:gd name="connsiteY2" fmla="*/ 360040 h 720080"/>
                <a:gd name="connsiteX3" fmla="*/ 5667096 w 6027136"/>
                <a:gd name="connsiteY3" fmla="*/ 720080 h 720080"/>
                <a:gd name="connsiteX4" fmla="*/ 0 w 6027136"/>
                <a:gd name="connsiteY4" fmla="*/ 720080 h 720080"/>
                <a:gd name="connsiteX5" fmla="*/ 360040 w 6027136"/>
                <a:gd name="connsiteY5" fmla="*/ 360040 h 720080"/>
                <a:gd name="connsiteX6" fmla="*/ 0 w 6027136"/>
                <a:gd name="connsiteY6" fmla="*/ 0 h 720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027136" h="720080">
                  <a:moveTo>
                    <a:pt x="0" y="0"/>
                  </a:moveTo>
                  <a:lnTo>
                    <a:pt x="5667096" y="0"/>
                  </a:lnTo>
                  <a:lnTo>
                    <a:pt x="6027136" y="360040"/>
                  </a:lnTo>
                  <a:lnTo>
                    <a:pt x="5667096" y="720080"/>
                  </a:lnTo>
                  <a:lnTo>
                    <a:pt x="0" y="720080"/>
                  </a:lnTo>
                  <a:lnTo>
                    <a:pt x="360040" y="3600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72054" tIns="37338" rIns="397378" bIns="37338" numCol="1" spcCol="1270" anchor="ctr" anchorCtr="0">
              <a:noAutofit/>
            </a:bodyPr>
            <a:lstStyle/>
            <a:p>
              <a:pPr lvl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400" b="1" kern="1200" dirty="0" smtClean="0">
                  <a:solidFill>
                    <a:schemeClr val="tx1"/>
                  </a:solidFill>
                  <a:latin typeface="Century Gothic" panose="020B0502020202020204" pitchFamily="34" charset="0"/>
                </a:rPr>
                <a:t>2 этап</a:t>
              </a:r>
              <a:endParaRPr lang="ru-RU" sz="2400" b="1" kern="1200" dirty="0">
                <a:solidFill>
                  <a:schemeClr val="tx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8" name="Полилиния 7"/>
            <p:cNvSpPr/>
            <p:nvPr/>
          </p:nvSpPr>
          <p:spPr>
            <a:xfrm>
              <a:off x="11556441" y="2192759"/>
              <a:ext cx="6027136" cy="720080"/>
            </a:xfrm>
            <a:custGeom>
              <a:avLst/>
              <a:gdLst>
                <a:gd name="connsiteX0" fmla="*/ 0 w 6027136"/>
                <a:gd name="connsiteY0" fmla="*/ 0 h 720080"/>
                <a:gd name="connsiteX1" fmla="*/ 5667096 w 6027136"/>
                <a:gd name="connsiteY1" fmla="*/ 0 h 720080"/>
                <a:gd name="connsiteX2" fmla="*/ 6027136 w 6027136"/>
                <a:gd name="connsiteY2" fmla="*/ 360040 h 720080"/>
                <a:gd name="connsiteX3" fmla="*/ 5667096 w 6027136"/>
                <a:gd name="connsiteY3" fmla="*/ 720080 h 720080"/>
                <a:gd name="connsiteX4" fmla="*/ 0 w 6027136"/>
                <a:gd name="connsiteY4" fmla="*/ 720080 h 720080"/>
                <a:gd name="connsiteX5" fmla="*/ 360040 w 6027136"/>
                <a:gd name="connsiteY5" fmla="*/ 360040 h 720080"/>
                <a:gd name="connsiteX6" fmla="*/ 0 w 6027136"/>
                <a:gd name="connsiteY6" fmla="*/ 0 h 720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027136" h="720080">
                  <a:moveTo>
                    <a:pt x="0" y="0"/>
                  </a:moveTo>
                  <a:lnTo>
                    <a:pt x="5667096" y="0"/>
                  </a:lnTo>
                  <a:lnTo>
                    <a:pt x="6027136" y="360040"/>
                  </a:lnTo>
                  <a:lnTo>
                    <a:pt x="5667096" y="720080"/>
                  </a:lnTo>
                  <a:lnTo>
                    <a:pt x="0" y="720080"/>
                  </a:lnTo>
                  <a:lnTo>
                    <a:pt x="360040" y="3600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72054" tIns="37338" rIns="397378" bIns="37338" numCol="1" spcCol="1270" anchor="ctr" anchorCtr="0">
              <a:noAutofit/>
            </a:bodyPr>
            <a:lstStyle/>
            <a:p>
              <a:pPr lvl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400" b="1" kern="1200" dirty="0" smtClean="0">
                  <a:solidFill>
                    <a:schemeClr val="tx1"/>
                  </a:solidFill>
                  <a:latin typeface="Century Gothic" panose="020B0502020202020204" pitchFamily="34" charset="0"/>
                </a:rPr>
                <a:t>Целевое решение</a:t>
              </a:r>
              <a:endParaRPr lang="ru-RU" sz="2400" b="1" kern="1200" dirty="0">
                <a:solidFill>
                  <a:schemeClr val="tx1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7372728" y="4164934"/>
            <a:ext cx="45738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1800" dirty="0" smtClean="0">
                <a:latin typeface="Century Gothic" panose="020B0502020202020204" pitchFamily="34" charset="0"/>
              </a:rPr>
              <a:t>Внесение сведений в РКПО и РД возможно в ручном режиме</a:t>
            </a:r>
            <a:br>
              <a:rPr lang="ru-RU" sz="1800" dirty="0" smtClean="0">
                <a:latin typeface="Century Gothic" panose="020B0502020202020204" pitchFamily="34" charset="0"/>
              </a:rPr>
            </a:br>
            <a:r>
              <a:rPr lang="ru-RU" sz="1800" dirty="0" smtClean="0">
                <a:latin typeface="Century Gothic" panose="020B0502020202020204" pitchFamily="34" charset="0"/>
              </a:rPr>
              <a:t>(не на основании опубликованных в ЕИС протоколов)</a:t>
            </a:r>
          </a:p>
        </p:txBody>
      </p:sp>
      <p:sp>
        <p:nvSpPr>
          <p:cNvPr id="37" name="Правая фигурная скобка 36"/>
          <p:cNvSpPr/>
          <p:nvPr/>
        </p:nvSpPr>
        <p:spPr>
          <a:xfrm rot="16200000">
            <a:off x="7192709" y="-2867041"/>
            <a:ext cx="216024" cy="9703756"/>
          </a:xfrm>
          <a:prstGeom prst="rightBrace">
            <a:avLst>
              <a:gd name="adj1" fmla="val 65190"/>
              <a:gd name="adj2" fmla="val 50000"/>
            </a:avLst>
          </a:prstGeom>
          <a:ln w="28575">
            <a:solidFill>
              <a:srgbClr val="00206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>
              <a:latin typeface="Century Gothic" panose="020B0502020202020204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5092325" y="1528264"/>
            <a:ext cx="47261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atin typeface="Century Gothic" panose="020B0502020202020204" pitchFamily="34" charset="0"/>
              </a:rPr>
              <a:t>Переходный период</a:t>
            </a:r>
            <a:endParaRPr lang="ru-RU" sz="2000" b="1" dirty="0">
              <a:latin typeface="Century Gothic" panose="020B050202020202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898314" y="5117211"/>
            <a:ext cx="17520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Century Gothic" panose="020B0502020202020204" pitchFamily="34" charset="0"/>
              </a:rPr>
              <a:t>ЕИС</a:t>
            </a:r>
            <a:endParaRPr lang="ru-RU" sz="2400" b="1" dirty="0">
              <a:latin typeface="Century Gothic" panose="020B0502020202020204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898314" y="5979566"/>
            <a:ext cx="17520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Century Gothic" panose="020B0502020202020204" pitchFamily="34" charset="0"/>
              </a:rPr>
              <a:t>ЭТП</a:t>
            </a:r>
            <a:endParaRPr lang="ru-RU" sz="2400" b="1" dirty="0">
              <a:latin typeface="Century Gothic" panose="020B050202020202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448843" y="5919313"/>
            <a:ext cx="475252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1800" dirty="0" smtClean="0">
                <a:latin typeface="Century Gothic" panose="020B0502020202020204" pitchFamily="34" charset="0"/>
              </a:rPr>
              <a:t>Формирование и публикация извещений о проведении предварительных отборов и электронных аукционов</a:t>
            </a:r>
            <a:endParaRPr lang="ru-RU" sz="1800" dirty="0">
              <a:latin typeface="Century Gothic" panose="020B0502020202020204" pitchFamily="34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2448843" y="7113110"/>
            <a:ext cx="475252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1800" dirty="0" smtClean="0">
                <a:latin typeface="Century Gothic" panose="020B0502020202020204" pitchFamily="34" charset="0"/>
              </a:rPr>
              <a:t>Формирование и публикация протоколов проведения предварительного отбора и электронного аукциона</a:t>
            </a:r>
            <a:endParaRPr lang="ru-RU" sz="1800" dirty="0">
              <a:latin typeface="Century Gothic" panose="020B0502020202020204" pitchFamily="34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2448843" y="8313439"/>
            <a:ext cx="47525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1800" dirty="0" smtClean="0">
                <a:latin typeface="Century Gothic" panose="020B0502020202020204" pitchFamily="34" charset="0"/>
              </a:rPr>
              <a:t>Заключение контрактов по результатов электронных аукционов</a:t>
            </a:r>
            <a:endParaRPr lang="ru-RU" sz="1800" dirty="0">
              <a:latin typeface="Century Gothic" panose="020B050202020202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7372728" y="2966985"/>
            <a:ext cx="46805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1800" dirty="0">
                <a:latin typeface="Century Gothic" panose="020B0502020202020204" pitchFamily="34" charset="0"/>
              </a:rPr>
              <a:t>Формирование и публикация извещений о проведении предварительных отборов и электронных аукционов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7345387" y="5919313"/>
            <a:ext cx="47078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1800" dirty="0" smtClean="0">
                <a:latin typeface="Century Gothic" panose="020B0502020202020204" pitchFamily="34" charset="0"/>
              </a:rPr>
              <a:t>Создание </a:t>
            </a:r>
            <a:r>
              <a:rPr lang="ru-RU" sz="1800" dirty="0">
                <a:latin typeface="Century Gothic" panose="020B0502020202020204" pitchFamily="34" charset="0"/>
              </a:rPr>
              <a:t>и публикация извещений на ЭТП блокируется.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7345387" y="7783249"/>
            <a:ext cx="468052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1800" dirty="0">
                <a:latin typeface="Century Gothic" panose="020B0502020202020204" pitchFamily="34" charset="0"/>
              </a:rPr>
              <a:t>Процедуры проведения предварительного отбора, опубликованные на электронных площадках до даты начала этапа, доводятся до завершающего этапа на электронных площадках</a:t>
            </a:r>
          </a:p>
        </p:txBody>
      </p:sp>
      <p:sp>
        <p:nvSpPr>
          <p:cNvPr id="30" name="Прямоугольник 29"/>
          <p:cNvSpPr/>
          <p:nvPr/>
        </p:nvSpPr>
        <p:spPr>
          <a:xfrm>
            <a:off x="12241833" y="2987132"/>
            <a:ext cx="53417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1800" dirty="0">
                <a:latin typeface="Century Gothic" panose="020B0502020202020204" pitchFamily="34" charset="0"/>
              </a:rPr>
              <a:t>Формирование и публикация извещений о проведении предварительных отборов и электронных аукционов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12246203" y="3933725"/>
            <a:ext cx="53243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1800" dirty="0">
                <a:latin typeface="Century Gothic" panose="020B0502020202020204" pitchFamily="34" charset="0"/>
              </a:rPr>
              <a:t>Внесение информации в </a:t>
            </a:r>
            <a:r>
              <a:rPr lang="ru-RU" sz="1800" dirty="0" smtClean="0">
                <a:latin typeface="Century Gothic" panose="020B0502020202020204" pitchFamily="34" charset="0"/>
              </a:rPr>
              <a:t>РКПО и РД </a:t>
            </a:r>
            <a:r>
              <a:rPr lang="ru-RU" sz="1800" dirty="0">
                <a:latin typeface="Century Gothic" panose="020B0502020202020204" pitchFamily="34" charset="0"/>
              </a:rPr>
              <a:t>возможно только на основании </a:t>
            </a:r>
            <a:r>
              <a:rPr lang="ru-RU" sz="1800">
                <a:latin typeface="Century Gothic" panose="020B0502020202020204" pitchFamily="34" charset="0"/>
              </a:rPr>
              <a:t>протоколов </a:t>
            </a:r>
            <a:r>
              <a:rPr lang="ru-RU" sz="1800" smtClean="0">
                <a:latin typeface="Century Gothic" panose="020B0502020202020204" pitchFamily="34" charset="0"/>
              </a:rPr>
              <a:t>ПО</a:t>
            </a:r>
            <a:endParaRPr lang="ru-RU" sz="1800" dirty="0">
              <a:latin typeface="Century Gothic" panose="020B0502020202020204" pitchFamily="34" charset="0"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7359317" y="6609054"/>
            <a:ext cx="475252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1800" dirty="0" smtClean="0">
                <a:latin typeface="Century Gothic" panose="020B0502020202020204" pitchFamily="34" charset="0"/>
              </a:rPr>
              <a:t>Формирование и публикация протоколов проведения предварительного отбора и электронного аукциона</a:t>
            </a:r>
            <a:endParaRPr lang="ru-RU" sz="1800" dirty="0">
              <a:latin typeface="Century Gothic" panose="020B0502020202020204" pitchFamily="34" charset="0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12259257" y="5919313"/>
            <a:ext cx="475252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1800" dirty="0" smtClean="0">
                <a:latin typeface="Century Gothic" panose="020B0502020202020204" pitchFamily="34" charset="0"/>
              </a:rPr>
              <a:t>Формирование и публикация протоколов проведения предварительного отбора и электронного аукциона</a:t>
            </a:r>
            <a:endParaRPr lang="ru-RU" sz="1800" dirty="0">
              <a:latin typeface="Century Gothic" panose="020B0502020202020204" pitchFamily="34" charset="0"/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12241931" y="7163052"/>
            <a:ext cx="47525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1800" dirty="0" smtClean="0">
                <a:latin typeface="Century Gothic" panose="020B0502020202020204" pitchFamily="34" charset="0"/>
              </a:rPr>
              <a:t>Заключение контрактов по результатов электронных аукционов</a:t>
            </a:r>
            <a:endParaRPr lang="ru-RU" sz="1800" dirty="0">
              <a:latin typeface="Century Gothic" panose="020B0502020202020204" pitchFamily="34" charset="0"/>
            </a:endParaRPr>
          </a:p>
        </p:txBody>
      </p:sp>
      <p:cxnSp>
        <p:nvCxnSpPr>
          <p:cNvPr id="35" name="Прямая соединительная линия 34"/>
          <p:cNvCxnSpPr/>
          <p:nvPr/>
        </p:nvCxnSpPr>
        <p:spPr>
          <a:xfrm flipH="1">
            <a:off x="1224707" y="5763542"/>
            <a:ext cx="16439421" cy="0"/>
          </a:xfrm>
          <a:prstGeom prst="line">
            <a:avLst/>
          </a:prstGeom>
          <a:ln w="28575">
            <a:solidFill>
              <a:schemeClr val="accent1">
                <a:lumMod val="60000"/>
                <a:lumOff val="40000"/>
              </a:schemeClr>
            </a:solidFill>
            <a:prstDash val="lg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1133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17523509" y="9883683"/>
            <a:ext cx="696663" cy="373972"/>
          </a:xfrm>
        </p:spPr>
        <p:txBody>
          <a:bodyPr/>
          <a:lstStyle/>
          <a:p>
            <a:pPr>
              <a:defRPr/>
            </a:pPr>
            <a:fld id="{6F41C1F5-76D5-4B30-890D-562676ECC5B5}" type="slidenum">
              <a:rPr lang="ru-RU" smtClean="0">
                <a:latin typeface="Century Gothic" panose="020B0502020202020204" pitchFamily="34" charset="0"/>
              </a:rPr>
              <a:pPr>
                <a:defRPr/>
              </a:pPr>
              <a:t>4</a:t>
            </a:fld>
            <a:endParaRPr lang="ru-RU" dirty="0">
              <a:latin typeface="Century Gothic" panose="020B0502020202020204" pitchFamily="34" charset="0"/>
            </a:endParaRPr>
          </a:p>
        </p:txBody>
      </p:sp>
      <p:sp>
        <p:nvSpPr>
          <p:cNvPr id="22" name="Прямоугольник 7"/>
          <p:cNvSpPr>
            <a:spLocks noChangeArrowheads="1"/>
          </p:cNvSpPr>
          <p:nvPr/>
        </p:nvSpPr>
        <p:spPr bwMode="auto">
          <a:xfrm>
            <a:off x="-1" y="26268"/>
            <a:ext cx="18291175" cy="1248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defTabSz="1372057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3601" b="1" dirty="0" smtClean="0">
                <a:solidFill>
                  <a:srgbClr val="002060"/>
                </a:solidFill>
                <a:latin typeface="Century Gothic" panose="020B0502020202020204" pitchFamily="34" charset="0"/>
                <a:ea typeface="MS PGothic" pitchFamily="34" charset="-128"/>
              </a:rPr>
              <a:t>Регистрация участников</a:t>
            </a:r>
            <a:endParaRPr lang="ru-RU" sz="3601" b="1" dirty="0">
              <a:solidFill>
                <a:srgbClr val="002060"/>
              </a:solidFill>
              <a:latin typeface="Century Gothic" panose="020B0502020202020204" pitchFamily="34" charset="0"/>
              <a:ea typeface="MS PGothic" pitchFamily="34" charset="-128"/>
            </a:endParaRPr>
          </a:p>
        </p:txBody>
      </p:sp>
      <p:sp>
        <p:nvSpPr>
          <p:cNvPr id="38" name="Полилиния 37"/>
          <p:cNvSpPr/>
          <p:nvPr/>
        </p:nvSpPr>
        <p:spPr>
          <a:xfrm>
            <a:off x="241716" y="6330197"/>
            <a:ext cx="5725665" cy="2631314"/>
          </a:xfrm>
          <a:custGeom>
            <a:avLst/>
            <a:gdLst>
              <a:gd name="connsiteX0" fmla="*/ 0 w 3208856"/>
              <a:gd name="connsiteY0" fmla="*/ 0 h 2788576"/>
              <a:gd name="connsiteX1" fmla="*/ 3208856 w 3208856"/>
              <a:gd name="connsiteY1" fmla="*/ 0 h 2788576"/>
              <a:gd name="connsiteX2" fmla="*/ 3208856 w 3208856"/>
              <a:gd name="connsiteY2" fmla="*/ 2788576 h 2788576"/>
              <a:gd name="connsiteX3" fmla="*/ 0 w 3208856"/>
              <a:gd name="connsiteY3" fmla="*/ 2788576 h 2788576"/>
              <a:gd name="connsiteX4" fmla="*/ 0 w 3208856"/>
              <a:gd name="connsiteY4" fmla="*/ 0 h 2788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08856" h="2788576">
                <a:moveTo>
                  <a:pt x="0" y="0"/>
                </a:moveTo>
                <a:lnTo>
                  <a:pt x="3208856" y="0"/>
                </a:lnTo>
                <a:lnTo>
                  <a:pt x="3208856" y="2788576"/>
                </a:lnTo>
                <a:lnTo>
                  <a:pt x="0" y="2788576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90000"/>
            </a:schemeClr>
          </a:solidFill>
          <a:ln>
            <a:solidFill>
              <a:schemeClr val="accent1">
                <a:lumMod val="20000"/>
                <a:lumOff val="80000"/>
                <a:alpha val="90000"/>
              </a:schemeClr>
            </a:solidFill>
          </a:ln>
        </p:spPr>
        <p:style>
          <a:lnRef idx="2"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lnRef>
          <a:fillRef idx="1"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12014" tIns="112014" rIns="149352" bIns="168021" numCol="1" spcCol="1270" anchor="t" anchorCtr="0">
            <a:noAutofit/>
          </a:bodyPr>
          <a:lstStyle/>
          <a:p>
            <a:pPr marL="457200" lvl="1" indent="-457200" defTabSz="933450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ru-RU" sz="1800" dirty="0" smtClean="0">
                <a:latin typeface="Century Gothic" panose="020B0502020202020204" pitchFamily="34" charset="0"/>
              </a:rPr>
              <a:t>Добавление полномочий в Сводном реестре организаций финансовым органом субъекта</a:t>
            </a:r>
          </a:p>
          <a:p>
            <a:pPr marL="457200" lvl="1" indent="-457200" defTabSz="933450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ru-RU" sz="1800" dirty="0" smtClean="0">
                <a:latin typeface="Century Gothic" panose="020B0502020202020204" pitchFamily="34" charset="0"/>
              </a:rPr>
              <a:t>Распределение полномочий пользователей в ЛК в ЕИС</a:t>
            </a:r>
            <a:endParaRPr lang="ru-RU" sz="1800" dirty="0">
              <a:latin typeface="Century Gothic" panose="020B0502020202020204" pitchFamily="34" charset="0"/>
            </a:endParaRPr>
          </a:p>
        </p:txBody>
      </p:sp>
      <p:sp>
        <p:nvSpPr>
          <p:cNvPr id="14" name="Полилиния 13"/>
          <p:cNvSpPr/>
          <p:nvPr/>
        </p:nvSpPr>
        <p:spPr>
          <a:xfrm>
            <a:off x="241716" y="5505128"/>
            <a:ext cx="5725666" cy="825070"/>
          </a:xfrm>
          <a:custGeom>
            <a:avLst/>
            <a:gdLst>
              <a:gd name="connsiteX0" fmla="*/ 0 w 3208856"/>
              <a:gd name="connsiteY0" fmla="*/ 0 h 1060830"/>
              <a:gd name="connsiteX1" fmla="*/ 3208856 w 3208856"/>
              <a:gd name="connsiteY1" fmla="*/ 0 h 1060830"/>
              <a:gd name="connsiteX2" fmla="*/ 3208856 w 3208856"/>
              <a:gd name="connsiteY2" fmla="*/ 1060830 h 1060830"/>
              <a:gd name="connsiteX3" fmla="*/ 0 w 3208856"/>
              <a:gd name="connsiteY3" fmla="*/ 1060830 h 1060830"/>
              <a:gd name="connsiteX4" fmla="*/ 0 w 3208856"/>
              <a:gd name="connsiteY4" fmla="*/ 0 h 1060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08856" h="1060830">
                <a:moveTo>
                  <a:pt x="0" y="0"/>
                </a:moveTo>
                <a:lnTo>
                  <a:pt x="3208856" y="0"/>
                </a:lnTo>
                <a:lnTo>
                  <a:pt x="3208856" y="1060830"/>
                </a:lnTo>
                <a:lnTo>
                  <a:pt x="0" y="106083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3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49352" tIns="85344" rIns="149352" bIns="85344" numCol="1" spcCol="1270" anchor="ctr" anchorCtr="0">
            <a:noAutofit/>
          </a:bodyPr>
          <a:lstStyle/>
          <a:p>
            <a:pPr algn="ctr" defTabSz="933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2000" b="1" dirty="0">
                <a:solidFill>
                  <a:schemeClr val="tx1"/>
                </a:solidFill>
                <a:latin typeface="Century Gothic" panose="020B0502020202020204" pitchFamily="34" charset="0"/>
              </a:rPr>
              <a:t>Орган, уполномоченный</a:t>
            </a:r>
            <a:br>
              <a:rPr lang="ru-RU" sz="2000" b="1" dirty="0">
                <a:solidFill>
                  <a:schemeClr val="tx1"/>
                </a:solidFill>
                <a:latin typeface="Century Gothic" panose="020B0502020202020204" pitchFamily="34" charset="0"/>
              </a:rPr>
            </a:br>
            <a:r>
              <a:rPr lang="ru-RU" sz="2000" b="1" dirty="0">
                <a:solidFill>
                  <a:schemeClr val="tx1"/>
                </a:solidFill>
                <a:latin typeface="Century Gothic" panose="020B0502020202020204" pitchFamily="34" charset="0"/>
              </a:rPr>
              <a:t>на ведение РКПО</a:t>
            </a:r>
          </a:p>
        </p:txBody>
      </p:sp>
      <p:sp>
        <p:nvSpPr>
          <p:cNvPr id="40" name="Полилиния 39"/>
          <p:cNvSpPr/>
          <p:nvPr/>
        </p:nvSpPr>
        <p:spPr>
          <a:xfrm>
            <a:off x="241716" y="2625087"/>
            <a:ext cx="5725666" cy="2631314"/>
          </a:xfrm>
          <a:custGeom>
            <a:avLst/>
            <a:gdLst>
              <a:gd name="connsiteX0" fmla="*/ 0 w 3208856"/>
              <a:gd name="connsiteY0" fmla="*/ 0 h 2788576"/>
              <a:gd name="connsiteX1" fmla="*/ 3208856 w 3208856"/>
              <a:gd name="connsiteY1" fmla="*/ 0 h 2788576"/>
              <a:gd name="connsiteX2" fmla="*/ 3208856 w 3208856"/>
              <a:gd name="connsiteY2" fmla="*/ 2788576 h 2788576"/>
              <a:gd name="connsiteX3" fmla="*/ 0 w 3208856"/>
              <a:gd name="connsiteY3" fmla="*/ 2788576 h 2788576"/>
              <a:gd name="connsiteX4" fmla="*/ 0 w 3208856"/>
              <a:gd name="connsiteY4" fmla="*/ 0 h 2788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08856" h="2788576">
                <a:moveTo>
                  <a:pt x="0" y="0"/>
                </a:moveTo>
                <a:lnTo>
                  <a:pt x="3208856" y="0"/>
                </a:lnTo>
                <a:lnTo>
                  <a:pt x="3208856" y="2788576"/>
                </a:lnTo>
                <a:lnTo>
                  <a:pt x="0" y="2788576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90000"/>
            </a:schemeClr>
          </a:solidFill>
          <a:ln>
            <a:solidFill>
              <a:schemeClr val="accent1">
                <a:lumMod val="20000"/>
                <a:lumOff val="80000"/>
                <a:alpha val="90000"/>
              </a:schemeClr>
            </a:solidFill>
          </a:ln>
        </p:spPr>
        <p:style>
          <a:lnRef idx="2"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lnRef>
          <a:fillRef idx="1"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12014" tIns="112014" rIns="149352" bIns="168021" numCol="1" spcCol="1270" anchor="t" anchorCtr="0">
            <a:noAutofit/>
          </a:bodyPr>
          <a:lstStyle/>
          <a:p>
            <a:pPr marL="457200" lvl="1" indent="-457200" algn="l" defTabSz="933450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ru-RU" sz="1800" kern="1200" dirty="0" smtClean="0">
                <a:latin typeface="Century Gothic" panose="020B0502020202020204" pitchFamily="34" charset="0"/>
              </a:rPr>
              <a:t>Получение сертификата в УЦ ФК</a:t>
            </a:r>
          </a:p>
          <a:p>
            <a:pPr marL="457200" lvl="1" indent="-457200" algn="l" defTabSz="933450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ru-RU" sz="1800" kern="1200" dirty="0" smtClean="0">
                <a:latin typeface="Century Gothic" panose="020B0502020202020204" pitchFamily="34" charset="0"/>
              </a:rPr>
              <a:t>Регистрация в ЕСИА</a:t>
            </a:r>
            <a:endParaRPr lang="ru-RU" sz="1800" kern="1200" dirty="0">
              <a:latin typeface="Century Gothic" panose="020B0502020202020204" pitchFamily="34" charset="0"/>
            </a:endParaRPr>
          </a:p>
          <a:p>
            <a:pPr marL="457200" lvl="1" indent="-457200" algn="l" defTabSz="933450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ru-RU" sz="1800" kern="1200" dirty="0" smtClean="0">
                <a:latin typeface="Century Gothic" panose="020B0502020202020204" pitchFamily="34" charset="0"/>
              </a:rPr>
              <a:t>Регистрация и подтверждение полномочий в ГИС ЖКХ</a:t>
            </a:r>
            <a:endParaRPr lang="ru-RU" sz="1800" kern="1200" dirty="0">
              <a:latin typeface="Century Gothic" panose="020B0502020202020204" pitchFamily="34" charset="0"/>
            </a:endParaRPr>
          </a:p>
          <a:p>
            <a:pPr marL="457200" lvl="1" indent="-457200" defTabSz="933450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ru-RU" sz="1800" dirty="0">
                <a:latin typeface="Century Gothic" panose="020B0502020202020204" pitchFamily="34" charset="0"/>
              </a:rPr>
              <a:t>Распределение полномочий пользователей в ЛК в ЕИС</a:t>
            </a:r>
            <a:endParaRPr lang="ru-RU" sz="1800" kern="1200" dirty="0">
              <a:latin typeface="Century Gothic" panose="020B0502020202020204" pitchFamily="34" charset="0"/>
            </a:endParaRPr>
          </a:p>
        </p:txBody>
      </p:sp>
      <p:sp>
        <p:nvSpPr>
          <p:cNvPr id="39" name="Полилиния 38"/>
          <p:cNvSpPr/>
          <p:nvPr/>
        </p:nvSpPr>
        <p:spPr>
          <a:xfrm>
            <a:off x="241716" y="1762892"/>
            <a:ext cx="5725666" cy="825070"/>
          </a:xfrm>
          <a:custGeom>
            <a:avLst/>
            <a:gdLst>
              <a:gd name="connsiteX0" fmla="*/ 0 w 3208856"/>
              <a:gd name="connsiteY0" fmla="*/ 0 h 1060830"/>
              <a:gd name="connsiteX1" fmla="*/ 3208856 w 3208856"/>
              <a:gd name="connsiteY1" fmla="*/ 0 h 1060830"/>
              <a:gd name="connsiteX2" fmla="*/ 3208856 w 3208856"/>
              <a:gd name="connsiteY2" fmla="*/ 1060830 h 1060830"/>
              <a:gd name="connsiteX3" fmla="*/ 0 w 3208856"/>
              <a:gd name="connsiteY3" fmla="*/ 1060830 h 1060830"/>
              <a:gd name="connsiteX4" fmla="*/ 0 w 3208856"/>
              <a:gd name="connsiteY4" fmla="*/ 0 h 1060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08856" h="1060830">
                <a:moveTo>
                  <a:pt x="0" y="0"/>
                </a:moveTo>
                <a:lnTo>
                  <a:pt x="3208856" y="0"/>
                </a:lnTo>
                <a:lnTo>
                  <a:pt x="3208856" y="1060830"/>
                </a:lnTo>
                <a:lnTo>
                  <a:pt x="0" y="106083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3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49352" tIns="85344" rIns="149352" bIns="85344" numCol="1" spcCol="1270" anchor="ctr" anchorCtr="0">
            <a:noAutofit/>
          </a:bodyPr>
          <a:lstStyle/>
          <a:p>
            <a:pPr lvl="0" algn="ctr" defTabSz="933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2000" b="1" kern="12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Региональный оператор</a:t>
            </a:r>
            <a:endParaRPr lang="ru-RU" sz="2000" kern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42" name="Полилиния 41"/>
          <p:cNvSpPr/>
          <p:nvPr/>
        </p:nvSpPr>
        <p:spPr>
          <a:xfrm>
            <a:off x="6313623" y="2625087"/>
            <a:ext cx="5725874" cy="2631314"/>
          </a:xfrm>
          <a:custGeom>
            <a:avLst/>
            <a:gdLst>
              <a:gd name="connsiteX0" fmla="*/ 0 w 3208856"/>
              <a:gd name="connsiteY0" fmla="*/ 0 h 2788576"/>
              <a:gd name="connsiteX1" fmla="*/ 3208856 w 3208856"/>
              <a:gd name="connsiteY1" fmla="*/ 0 h 2788576"/>
              <a:gd name="connsiteX2" fmla="*/ 3208856 w 3208856"/>
              <a:gd name="connsiteY2" fmla="*/ 2788576 h 2788576"/>
              <a:gd name="connsiteX3" fmla="*/ 0 w 3208856"/>
              <a:gd name="connsiteY3" fmla="*/ 2788576 h 2788576"/>
              <a:gd name="connsiteX4" fmla="*/ 0 w 3208856"/>
              <a:gd name="connsiteY4" fmla="*/ 0 h 2788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08856" h="2788576">
                <a:moveTo>
                  <a:pt x="0" y="0"/>
                </a:moveTo>
                <a:lnTo>
                  <a:pt x="3208856" y="0"/>
                </a:lnTo>
                <a:lnTo>
                  <a:pt x="3208856" y="2788576"/>
                </a:lnTo>
                <a:lnTo>
                  <a:pt x="0" y="2788576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90000"/>
            </a:schemeClr>
          </a:solidFill>
          <a:ln>
            <a:solidFill>
              <a:schemeClr val="accent1">
                <a:lumMod val="20000"/>
                <a:lumOff val="80000"/>
                <a:alpha val="90000"/>
              </a:schemeClr>
            </a:solidFill>
          </a:ln>
        </p:spPr>
        <p:style>
          <a:lnRef idx="2"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lnRef>
          <a:fillRef idx="1"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12014" tIns="112014" rIns="149352" bIns="168021" numCol="1" spcCol="1270" anchor="t" anchorCtr="0">
            <a:noAutofit/>
          </a:bodyPr>
          <a:lstStyle/>
          <a:p>
            <a:pPr marL="457200" lvl="1" indent="-457200" defTabSz="933450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ru-RU" sz="1800" dirty="0">
                <a:latin typeface="Century Gothic" panose="020B0502020202020204" pitchFamily="34" charset="0"/>
              </a:rPr>
              <a:t>Добавление полномочий в Сводном реестре организаций финансовым органом субъекта</a:t>
            </a:r>
          </a:p>
          <a:p>
            <a:pPr marL="457200" lvl="1" indent="-457200" defTabSz="933450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ru-RU" sz="1800" dirty="0">
                <a:latin typeface="Century Gothic" panose="020B0502020202020204" pitchFamily="34" charset="0"/>
              </a:rPr>
              <a:t>Распределение полномочий пользователей в ЛК в ЕИС</a:t>
            </a:r>
          </a:p>
          <a:p>
            <a:pPr marL="457200" lvl="1" indent="-457200" defTabSz="933450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ru-RU" sz="1800" dirty="0">
                <a:latin typeface="Century Gothic" panose="020B0502020202020204" pitchFamily="34" charset="0"/>
              </a:rPr>
              <a:t>Подтверждение полномочий у Регионального оператора</a:t>
            </a:r>
          </a:p>
        </p:txBody>
      </p:sp>
      <p:sp>
        <p:nvSpPr>
          <p:cNvPr id="41" name="Полилиния 40"/>
          <p:cNvSpPr/>
          <p:nvPr/>
        </p:nvSpPr>
        <p:spPr>
          <a:xfrm>
            <a:off x="6313831" y="1762892"/>
            <a:ext cx="5725666" cy="825070"/>
          </a:xfrm>
          <a:custGeom>
            <a:avLst/>
            <a:gdLst>
              <a:gd name="connsiteX0" fmla="*/ 0 w 3208856"/>
              <a:gd name="connsiteY0" fmla="*/ 0 h 1060830"/>
              <a:gd name="connsiteX1" fmla="*/ 3208856 w 3208856"/>
              <a:gd name="connsiteY1" fmla="*/ 0 h 1060830"/>
              <a:gd name="connsiteX2" fmla="*/ 3208856 w 3208856"/>
              <a:gd name="connsiteY2" fmla="*/ 1060830 h 1060830"/>
              <a:gd name="connsiteX3" fmla="*/ 0 w 3208856"/>
              <a:gd name="connsiteY3" fmla="*/ 1060830 h 1060830"/>
              <a:gd name="connsiteX4" fmla="*/ 0 w 3208856"/>
              <a:gd name="connsiteY4" fmla="*/ 0 h 1060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08856" h="1060830">
                <a:moveTo>
                  <a:pt x="0" y="0"/>
                </a:moveTo>
                <a:lnTo>
                  <a:pt x="3208856" y="0"/>
                </a:lnTo>
                <a:lnTo>
                  <a:pt x="3208856" y="1060830"/>
                </a:lnTo>
                <a:lnTo>
                  <a:pt x="0" y="106083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3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49352" tIns="85344" rIns="149352" bIns="85344" numCol="1" spcCol="1270" anchor="ctr" anchorCtr="0">
            <a:noAutofit/>
          </a:bodyPr>
          <a:lstStyle/>
          <a:p>
            <a:pPr algn="ctr" defTabSz="933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2000" b="1" dirty="0">
                <a:solidFill>
                  <a:schemeClr val="tx1"/>
                </a:solidFill>
                <a:latin typeface="Century Gothic" panose="020B0502020202020204" pitchFamily="34" charset="0"/>
              </a:rPr>
              <a:t>Технический заказчик</a:t>
            </a:r>
          </a:p>
        </p:txBody>
      </p:sp>
      <p:sp>
        <p:nvSpPr>
          <p:cNvPr id="44" name="Полилиния 43"/>
          <p:cNvSpPr/>
          <p:nvPr/>
        </p:nvSpPr>
        <p:spPr>
          <a:xfrm>
            <a:off x="6313621" y="6330197"/>
            <a:ext cx="5725875" cy="2631314"/>
          </a:xfrm>
          <a:custGeom>
            <a:avLst/>
            <a:gdLst>
              <a:gd name="connsiteX0" fmla="*/ 0 w 3208856"/>
              <a:gd name="connsiteY0" fmla="*/ 0 h 2788576"/>
              <a:gd name="connsiteX1" fmla="*/ 3208856 w 3208856"/>
              <a:gd name="connsiteY1" fmla="*/ 0 h 2788576"/>
              <a:gd name="connsiteX2" fmla="*/ 3208856 w 3208856"/>
              <a:gd name="connsiteY2" fmla="*/ 2788576 h 2788576"/>
              <a:gd name="connsiteX3" fmla="*/ 0 w 3208856"/>
              <a:gd name="connsiteY3" fmla="*/ 2788576 h 2788576"/>
              <a:gd name="connsiteX4" fmla="*/ 0 w 3208856"/>
              <a:gd name="connsiteY4" fmla="*/ 0 h 2788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08856" h="2788576">
                <a:moveTo>
                  <a:pt x="0" y="0"/>
                </a:moveTo>
                <a:lnTo>
                  <a:pt x="3208856" y="0"/>
                </a:lnTo>
                <a:lnTo>
                  <a:pt x="3208856" y="2788576"/>
                </a:lnTo>
                <a:lnTo>
                  <a:pt x="0" y="2788576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90000"/>
            </a:schemeClr>
          </a:solidFill>
          <a:ln>
            <a:solidFill>
              <a:schemeClr val="accent1">
                <a:lumMod val="20000"/>
                <a:lumOff val="80000"/>
                <a:alpha val="90000"/>
              </a:schemeClr>
            </a:solidFill>
          </a:ln>
        </p:spPr>
        <p:style>
          <a:lnRef idx="2"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lnRef>
          <a:fillRef idx="1"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12014" tIns="112014" rIns="149352" bIns="168021" numCol="1" spcCol="1270" anchor="t" anchorCtr="0">
            <a:noAutofit/>
          </a:bodyPr>
          <a:lstStyle/>
          <a:p>
            <a:pPr marL="457200" lvl="1" indent="-457200" defTabSz="933450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ru-RU" sz="1800" dirty="0">
                <a:latin typeface="Century Gothic" panose="020B0502020202020204" pitchFamily="34" charset="0"/>
              </a:rPr>
              <a:t>Добавление полномочий в Сводном реестре организаций</a:t>
            </a:r>
          </a:p>
          <a:p>
            <a:pPr marL="457200" lvl="1" indent="-457200" defTabSz="933450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ru-RU" sz="1800" dirty="0">
                <a:latin typeface="Century Gothic" panose="020B0502020202020204" pitchFamily="34" charset="0"/>
              </a:rPr>
              <a:t>Установление связи с Региональными операторами</a:t>
            </a:r>
          </a:p>
          <a:p>
            <a:pPr marL="457200" lvl="1" indent="-457200" defTabSz="933450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ru-RU" sz="1800" dirty="0">
                <a:latin typeface="Century Gothic" panose="020B0502020202020204" pitchFamily="34" charset="0"/>
              </a:rPr>
              <a:t>Установление связи с Техническими заказчиками</a:t>
            </a:r>
          </a:p>
        </p:txBody>
      </p:sp>
      <p:sp>
        <p:nvSpPr>
          <p:cNvPr id="43" name="Полилиния 42"/>
          <p:cNvSpPr/>
          <p:nvPr/>
        </p:nvSpPr>
        <p:spPr>
          <a:xfrm>
            <a:off x="6313623" y="5505127"/>
            <a:ext cx="5726082" cy="825070"/>
          </a:xfrm>
          <a:custGeom>
            <a:avLst/>
            <a:gdLst>
              <a:gd name="connsiteX0" fmla="*/ 0 w 3208856"/>
              <a:gd name="connsiteY0" fmla="*/ 0 h 1060830"/>
              <a:gd name="connsiteX1" fmla="*/ 3208856 w 3208856"/>
              <a:gd name="connsiteY1" fmla="*/ 0 h 1060830"/>
              <a:gd name="connsiteX2" fmla="*/ 3208856 w 3208856"/>
              <a:gd name="connsiteY2" fmla="*/ 1060830 h 1060830"/>
              <a:gd name="connsiteX3" fmla="*/ 0 w 3208856"/>
              <a:gd name="connsiteY3" fmla="*/ 1060830 h 1060830"/>
              <a:gd name="connsiteX4" fmla="*/ 0 w 3208856"/>
              <a:gd name="connsiteY4" fmla="*/ 0 h 1060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08856" h="1060830">
                <a:moveTo>
                  <a:pt x="0" y="0"/>
                </a:moveTo>
                <a:lnTo>
                  <a:pt x="3208856" y="0"/>
                </a:lnTo>
                <a:lnTo>
                  <a:pt x="3208856" y="1060830"/>
                </a:lnTo>
                <a:lnTo>
                  <a:pt x="0" y="106083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3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49352" tIns="85344" rIns="149352" bIns="85344" numCol="1" spcCol="1270" anchor="ctr" anchorCtr="0">
            <a:noAutofit/>
          </a:bodyPr>
          <a:lstStyle/>
          <a:p>
            <a:pPr algn="ctr" defTabSz="933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2000" b="1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Орган</a:t>
            </a:r>
            <a:r>
              <a:rPr lang="ru-RU" sz="2000" b="1" dirty="0">
                <a:solidFill>
                  <a:schemeClr val="tx1"/>
                </a:solidFill>
                <a:latin typeface="Century Gothic" panose="020B0502020202020204" pitchFamily="34" charset="0"/>
              </a:rPr>
              <a:t>, уполномоченный </a:t>
            </a:r>
            <a:br>
              <a:rPr lang="ru-RU" sz="2000" b="1" dirty="0">
                <a:solidFill>
                  <a:schemeClr val="tx1"/>
                </a:solidFill>
                <a:latin typeface="Century Gothic" panose="020B0502020202020204" pitchFamily="34" charset="0"/>
              </a:rPr>
            </a:br>
            <a:r>
              <a:rPr lang="ru-RU" sz="2000" b="1" dirty="0">
                <a:solidFill>
                  <a:schemeClr val="tx1"/>
                </a:solidFill>
                <a:latin typeface="Century Gothic" panose="020B0502020202020204" pitchFamily="34" charset="0"/>
              </a:rPr>
              <a:t>на ведение реестра договоров</a:t>
            </a:r>
            <a:r>
              <a:rPr lang="ru-RU" sz="1400" b="1" dirty="0">
                <a:solidFill>
                  <a:schemeClr val="tx1"/>
                </a:solidFill>
                <a:latin typeface="Century Gothic" panose="020B0502020202020204" pitchFamily="34" charset="0"/>
              </a:rPr>
              <a:t/>
            </a:r>
            <a:br>
              <a:rPr lang="ru-RU" sz="1400" b="1" dirty="0">
                <a:solidFill>
                  <a:schemeClr val="tx1"/>
                </a:solidFill>
                <a:latin typeface="Century Gothic" panose="020B0502020202020204" pitchFamily="34" charset="0"/>
              </a:rPr>
            </a:br>
            <a:r>
              <a:rPr lang="ru-RU" sz="1400" b="1" dirty="0">
                <a:solidFill>
                  <a:schemeClr val="tx1"/>
                </a:solidFill>
                <a:latin typeface="Century Gothic" panose="020B0502020202020204" pitchFamily="34" charset="0"/>
              </a:rPr>
              <a:t>(ТОФК)</a:t>
            </a:r>
            <a:endParaRPr lang="ru-RU" sz="2000" b="1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46" name="Полилиния 45"/>
          <p:cNvSpPr/>
          <p:nvPr/>
        </p:nvSpPr>
        <p:spPr>
          <a:xfrm>
            <a:off x="12385738" y="2587961"/>
            <a:ext cx="5726291" cy="2670079"/>
          </a:xfrm>
          <a:custGeom>
            <a:avLst/>
            <a:gdLst>
              <a:gd name="connsiteX0" fmla="*/ 0 w 3208856"/>
              <a:gd name="connsiteY0" fmla="*/ 0 h 2788576"/>
              <a:gd name="connsiteX1" fmla="*/ 3208856 w 3208856"/>
              <a:gd name="connsiteY1" fmla="*/ 0 h 2788576"/>
              <a:gd name="connsiteX2" fmla="*/ 3208856 w 3208856"/>
              <a:gd name="connsiteY2" fmla="*/ 2788576 h 2788576"/>
              <a:gd name="connsiteX3" fmla="*/ 0 w 3208856"/>
              <a:gd name="connsiteY3" fmla="*/ 2788576 h 2788576"/>
              <a:gd name="connsiteX4" fmla="*/ 0 w 3208856"/>
              <a:gd name="connsiteY4" fmla="*/ 0 h 2788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08856" h="2788576">
                <a:moveTo>
                  <a:pt x="0" y="0"/>
                </a:moveTo>
                <a:lnTo>
                  <a:pt x="3208856" y="0"/>
                </a:lnTo>
                <a:lnTo>
                  <a:pt x="3208856" y="2788576"/>
                </a:lnTo>
                <a:lnTo>
                  <a:pt x="0" y="2788576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90000"/>
            </a:schemeClr>
          </a:solidFill>
          <a:ln>
            <a:solidFill>
              <a:schemeClr val="accent1">
                <a:lumMod val="20000"/>
                <a:lumOff val="80000"/>
                <a:alpha val="90000"/>
              </a:schemeClr>
            </a:solidFill>
          </a:ln>
        </p:spPr>
        <p:style>
          <a:lnRef idx="2"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lnRef>
          <a:fillRef idx="1"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12014" tIns="112014" rIns="149352" bIns="168021" numCol="1" spcCol="1270" anchor="t" anchorCtr="0">
            <a:noAutofit/>
          </a:bodyPr>
          <a:lstStyle/>
          <a:p>
            <a:pPr marL="457200" lvl="1" indent="-457200" defTabSz="933450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ru-RU" sz="1800" dirty="0">
                <a:latin typeface="Century Gothic" panose="020B0502020202020204" pitchFamily="34" charset="0"/>
              </a:rPr>
              <a:t>Получение сертификата в УЦ ФК </a:t>
            </a:r>
          </a:p>
          <a:p>
            <a:pPr marL="457200" lvl="1" indent="-457200" defTabSz="933450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ru-RU" sz="1800" dirty="0">
                <a:latin typeface="Century Gothic" panose="020B0502020202020204" pitchFamily="34" charset="0"/>
              </a:rPr>
              <a:t>Регистрация в ЕСИА</a:t>
            </a:r>
          </a:p>
          <a:p>
            <a:pPr marL="457200" lvl="1" indent="-457200" defTabSz="933450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ru-RU" sz="1800" dirty="0">
                <a:latin typeface="Century Gothic" panose="020B0502020202020204" pitchFamily="34" charset="0"/>
              </a:rPr>
              <a:t>Распределение полномочий пользователей в ЛК в ЕИС </a:t>
            </a:r>
          </a:p>
          <a:p>
            <a:pPr marL="457200" lvl="1" indent="-457200" defTabSz="933450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ru-RU" sz="1800" dirty="0">
                <a:latin typeface="Century Gothic" panose="020B0502020202020204" pitchFamily="34" charset="0"/>
              </a:rPr>
              <a:t>Подтверждение полномочий Специализированной организации Заказчиком</a:t>
            </a:r>
          </a:p>
        </p:txBody>
      </p:sp>
      <p:sp>
        <p:nvSpPr>
          <p:cNvPr id="45" name="Полилиния 44"/>
          <p:cNvSpPr/>
          <p:nvPr/>
        </p:nvSpPr>
        <p:spPr>
          <a:xfrm>
            <a:off x="12385947" y="1762891"/>
            <a:ext cx="5726082" cy="825070"/>
          </a:xfrm>
          <a:custGeom>
            <a:avLst/>
            <a:gdLst>
              <a:gd name="connsiteX0" fmla="*/ 0 w 3208856"/>
              <a:gd name="connsiteY0" fmla="*/ 0 h 1060830"/>
              <a:gd name="connsiteX1" fmla="*/ 3208856 w 3208856"/>
              <a:gd name="connsiteY1" fmla="*/ 0 h 1060830"/>
              <a:gd name="connsiteX2" fmla="*/ 3208856 w 3208856"/>
              <a:gd name="connsiteY2" fmla="*/ 1060830 h 1060830"/>
              <a:gd name="connsiteX3" fmla="*/ 0 w 3208856"/>
              <a:gd name="connsiteY3" fmla="*/ 1060830 h 1060830"/>
              <a:gd name="connsiteX4" fmla="*/ 0 w 3208856"/>
              <a:gd name="connsiteY4" fmla="*/ 0 h 1060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08856" h="1060830">
                <a:moveTo>
                  <a:pt x="0" y="0"/>
                </a:moveTo>
                <a:lnTo>
                  <a:pt x="3208856" y="0"/>
                </a:lnTo>
                <a:lnTo>
                  <a:pt x="3208856" y="1060830"/>
                </a:lnTo>
                <a:lnTo>
                  <a:pt x="0" y="106083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3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49352" tIns="85344" rIns="149352" bIns="85344" numCol="1" spcCol="1270" anchor="ctr" anchorCtr="0">
            <a:noAutofit/>
          </a:bodyPr>
          <a:lstStyle/>
          <a:p>
            <a:pPr algn="ctr" defTabSz="933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2000" b="1" dirty="0">
                <a:solidFill>
                  <a:schemeClr val="tx1"/>
                </a:solidFill>
                <a:latin typeface="Century Gothic" panose="020B0502020202020204" pitchFamily="34" charset="0"/>
              </a:rPr>
              <a:t>Специализированная организация</a:t>
            </a:r>
          </a:p>
        </p:txBody>
      </p:sp>
      <p:sp>
        <p:nvSpPr>
          <p:cNvPr id="53" name="Полилиния 52"/>
          <p:cNvSpPr/>
          <p:nvPr/>
        </p:nvSpPr>
        <p:spPr>
          <a:xfrm>
            <a:off x="12399789" y="6330197"/>
            <a:ext cx="5712239" cy="2631314"/>
          </a:xfrm>
          <a:custGeom>
            <a:avLst/>
            <a:gdLst>
              <a:gd name="connsiteX0" fmla="*/ 0 w 3208856"/>
              <a:gd name="connsiteY0" fmla="*/ 0 h 2788576"/>
              <a:gd name="connsiteX1" fmla="*/ 3208856 w 3208856"/>
              <a:gd name="connsiteY1" fmla="*/ 0 h 2788576"/>
              <a:gd name="connsiteX2" fmla="*/ 3208856 w 3208856"/>
              <a:gd name="connsiteY2" fmla="*/ 2788576 h 2788576"/>
              <a:gd name="connsiteX3" fmla="*/ 0 w 3208856"/>
              <a:gd name="connsiteY3" fmla="*/ 2788576 h 2788576"/>
              <a:gd name="connsiteX4" fmla="*/ 0 w 3208856"/>
              <a:gd name="connsiteY4" fmla="*/ 0 h 2788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08856" h="2788576">
                <a:moveTo>
                  <a:pt x="0" y="0"/>
                </a:moveTo>
                <a:lnTo>
                  <a:pt x="3208856" y="0"/>
                </a:lnTo>
                <a:lnTo>
                  <a:pt x="3208856" y="2788576"/>
                </a:lnTo>
                <a:lnTo>
                  <a:pt x="0" y="2788576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90000"/>
            </a:schemeClr>
          </a:solidFill>
          <a:ln>
            <a:solidFill>
              <a:schemeClr val="accent1">
                <a:lumMod val="20000"/>
                <a:lumOff val="80000"/>
                <a:alpha val="90000"/>
              </a:schemeClr>
            </a:solidFill>
          </a:ln>
        </p:spPr>
        <p:style>
          <a:lnRef idx="2"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lnRef>
          <a:fillRef idx="1"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12014" tIns="112014" rIns="149352" bIns="168021" numCol="1" spcCol="1270" anchor="t" anchorCtr="0">
            <a:noAutofit/>
          </a:bodyPr>
          <a:lstStyle/>
          <a:p>
            <a:pPr marL="457200" lvl="1" indent="-457200" defTabSz="933450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ru-RU" sz="1800" dirty="0">
                <a:latin typeface="Century Gothic" panose="020B0502020202020204" pitchFamily="34" charset="0"/>
              </a:rPr>
              <a:t>Добавление полномочий в Сводном реестре организаций</a:t>
            </a:r>
          </a:p>
          <a:p>
            <a:pPr marL="457200" lvl="1" indent="-457200" defTabSz="933450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ru-RU" sz="1800" dirty="0">
                <a:latin typeface="Century Gothic" panose="020B0502020202020204" pitchFamily="34" charset="0"/>
              </a:rPr>
              <a:t>Распределение полномочий пользователей в ЛК в ЕИС</a:t>
            </a:r>
          </a:p>
        </p:txBody>
      </p:sp>
      <p:sp>
        <p:nvSpPr>
          <p:cNvPr id="54" name="Полилиния 53"/>
          <p:cNvSpPr/>
          <p:nvPr/>
        </p:nvSpPr>
        <p:spPr>
          <a:xfrm>
            <a:off x="12385947" y="5505127"/>
            <a:ext cx="5726082" cy="825070"/>
          </a:xfrm>
          <a:custGeom>
            <a:avLst/>
            <a:gdLst>
              <a:gd name="connsiteX0" fmla="*/ 0 w 3208856"/>
              <a:gd name="connsiteY0" fmla="*/ 0 h 1060830"/>
              <a:gd name="connsiteX1" fmla="*/ 3208856 w 3208856"/>
              <a:gd name="connsiteY1" fmla="*/ 0 h 1060830"/>
              <a:gd name="connsiteX2" fmla="*/ 3208856 w 3208856"/>
              <a:gd name="connsiteY2" fmla="*/ 1060830 h 1060830"/>
              <a:gd name="connsiteX3" fmla="*/ 0 w 3208856"/>
              <a:gd name="connsiteY3" fmla="*/ 1060830 h 1060830"/>
              <a:gd name="connsiteX4" fmla="*/ 0 w 3208856"/>
              <a:gd name="connsiteY4" fmla="*/ 0 h 1060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08856" h="1060830">
                <a:moveTo>
                  <a:pt x="0" y="0"/>
                </a:moveTo>
                <a:lnTo>
                  <a:pt x="3208856" y="0"/>
                </a:lnTo>
                <a:lnTo>
                  <a:pt x="3208856" y="1060830"/>
                </a:lnTo>
                <a:lnTo>
                  <a:pt x="0" y="106083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3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49352" tIns="85344" rIns="149352" bIns="85344" numCol="1" spcCol="1270" anchor="ctr" anchorCtr="0">
            <a:noAutofit/>
          </a:bodyPr>
          <a:lstStyle/>
          <a:p>
            <a:pPr algn="ctr" defTabSz="933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2000" b="1" dirty="0">
                <a:solidFill>
                  <a:schemeClr val="tx1"/>
                </a:solidFill>
                <a:latin typeface="Century Gothic" panose="020B0502020202020204" pitchFamily="34" charset="0"/>
              </a:rPr>
              <a:t>Орган, </a:t>
            </a:r>
            <a:r>
              <a:rPr lang="ru-RU" sz="2000" b="1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уполномоченный на </a:t>
            </a:r>
            <a:r>
              <a:rPr lang="ru-RU" sz="2000" b="1" dirty="0">
                <a:solidFill>
                  <a:schemeClr val="tx1"/>
                </a:solidFill>
                <a:latin typeface="Century Gothic" panose="020B0502020202020204" pitchFamily="34" charset="0"/>
              </a:rPr>
              <a:t>ведение РНПО</a:t>
            </a:r>
            <a:r>
              <a:rPr lang="ru-RU" sz="1400" b="1" dirty="0">
                <a:solidFill>
                  <a:schemeClr val="tx1"/>
                </a:solidFill>
                <a:latin typeface="Century Gothic" panose="020B0502020202020204" pitchFamily="34" charset="0"/>
              </a:rPr>
              <a:t/>
            </a:r>
            <a:br>
              <a:rPr lang="ru-RU" sz="1400" b="1" dirty="0">
                <a:solidFill>
                  <a:schemeClr val="tx1"/>
                </a:solidFill>
                <a:latin typeface="Century Gothic" panose="020B0502020202020204" pitchFamily="34" charset="0"/>
              </a:rPr>
            </a:br>
            <a:r>
              <a:rPr lang="ru-RU" sz="1400" b="1" dirty="0">
                <a:solidFill>
                  <a:schemeClr val="tx1"/>
                </a:solidFill>
                <a:latin typeface="Century Gothic" panose="020B0502020202020204" pitchFamily="34" charset="0"/>
              </a:rPr>
              <a:t>(ФАС)</a:t>
            </a:r>
            <a:endParaRPr lang="ru-RU" sz="2000" b="1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571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17523509" y="9883683"/>
            <a:ext cx="696663" cy="373972"/>
          </a:xfrm>
        </p:spPr>
        <p:txBody>
          <a:bodyPr/>
          <a:lstStyle/>
          <a:p>
            <a:pPr>
              <a:defRPr/>
            </a:pPr>
            <a:fld id="{6F41C1F5-76D5-4B30-890D-562676ECC5B5}" type="slidenum">
              <a:rPr lang="ru-RU" smtClean="0">
                <a:latin typeface="Century Gothic" panose="020B0502020202020204" pitchFamily="34" charset="0"/>
              </a:rPr>
              <a:pPr>
                <a:defRPr/>
              </a:pPr>
              <a:t>5</a:t>
            </a:fld>
            <a:endParaRPr lang="ru-RU" dirty="0">
              <a:latin typeface="Century Gothic" panose="020B0502020202020204" pitchFamily="34" charset="0"/>
            </a:endParaRPr>
          </a:p>
        </p:txBody>
      </p:sp>
      <p:sp>
        <p:nvSpPr>
          <p:cNvPr id="22" name="Прямоугольник 7"/>
          <p:cNvSpPr>
            <a:spLocks noChangeArrowheads="1"/>
          </p:cNvSpPr>
          <p:nvPr/>
        </p:nvSpPr>
        <p:spPr bwMode="auto">
          <a:xfrm>
            <a:off x="-1" y="26268"/>
            <a:ext cx="18291175" cy="1248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defTabSz="1372057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3601" b="1" dirty="0" smtClean="0">
                <a:solidFill>
                  <a:srgbClr val="002060"/>
                </a:solidFill>
                <a:latin typeface="Century Gothic" panose="020B0502020202020204" pitchFamily="34" charset="0"/>
                <a:ea typeface="MS PGothic" pitchFamily="34" charset="-128"/>
              </a:rPr>
              <a:t>Настройка рабочего места</a:t>
            </a:r>
            <a:endParaRPr lang="ru-RU" sz="3601" b="1" dirty="0">
              <a:solidFill>
                <a:srgbClr val="002060"/>
              </a:solidFill>
              <a:latin typeface="Century Gothic" panose="020B0502020202020204" pitchFamily="34" charset="0"/>
              <a:ea typeface="MS PGothic" pitchFamily="34" charset="-128"/>
            </a:endParaRPr>
          </a:p>
        </p:txBody>
      </p:sp>
      <p:graphicFrame>
        <p:nvGraphicFramePr>
          <p:cNvPr id="20" name="Таблица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8744250"/>
              </p:ext>
            </p:extLst>
          </p:nvPr>
        </p:nvGraphicFramePr>
        <p:xfrm>
          <a:off x="271221" y="2264767"/>
          <a:ext cx="13834743" cy="3096344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504057">
                  <a:extLst>
                    <a:ext uri="{9D8B030D-6E8A-4147-A177-3AD203B41FA5}">
                      <a16:colId xmlns:a16="http://schemas.microsoft.com/office/drawing/2014/main" xmlns="" val="4154541704"/>
                    </a:ext>
                  </a:extLst>
                </a:gridCol>
                <a:gridCol w="5184577">
                  <a:extLst>
                    <a:ext uri="{9D8B030D-6E8A-4147-A177-3AD203B41FA5}">
                      <a16:colId xmlns:a16="http://schemas.microsoft.com/office/drawing/2014/main" xmlns="" val="455687187"/>
                    </a:ext>
                  </a:extLst>
                </a:gridCol>
                <a:gridCol w="8146109">
                  <a:extLst>
                    <a:ext uri="{9D8B030D-6E8A-4147-A177-3AD203B41FA5}">
                      <a16:colId xmlns:a16="http://schemas.microsoft.com/office/drawing/2014/main" xmlns="" val="2579241952"/>
                    </a:ext>
                  </a:extLst>
                </a:gridCol>
              </a:tblGrid>
              <a:tr h="447131"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Минимальные системные требования</a:t>
                      </a: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040506858"/>
                  </a:ext>
                </a:extLst>
              </a:tr>
              <a:tr h="47213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Century Gothic" panose="020B0502020202020204" pitchFamily="34" charset="0"/>
                        </a:rPr>
                        <a:t>1.</a:t>
                      </a:r>
                      <a:endParaRPr lang="ru-RU" sz="180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Century Gothic" panose="020B0502020202020204" pitchFamily="34" charset="0"/>
                        </a:rPr>
                        <a:t>Процессор</a:t>
                      </a:r>
                      <a:endParaRPr lang="ru-RU" sz="1800" dirty="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Century Gothic" panose="020B0502020202020204" pitchFamily="34" charset="0"/>
                        </a:rPr>
                        <a:t>Тактовая частота не менее 1,3 ГГЦ</a:t>
                      </a:r>
                      <a:endParaRPr lang="ru-RU" sz="180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382637038"/>
                  </a:ext>
                </a:extLst>
              </a:tr>
              <a:tr h="4591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Century Gothic" panose="020B0502020202020204" pitchFamily="34" charset="0"/>
                        </a:rPr>
                        <a:t>2.</a:t>
                      </a:r>
                      <a:endParaRPr lang="ru-RU" sz="1800" dirty="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Century Gothic" panose="020B0502020202020204" pitchFamily="34" charset="0"/>
                        </a:rPr>
                        <a:t>Оперативная память</a:t>
                      </a:r>
                      <a:endParaRPr lang="ru-RU" sz="180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Century Gothic" panose="020B0502020202020204" pitchFamily="34" charset="0"/>
                        </a:rPr>
                        <a:t>Не менее 1 ГБ</a:t>
                      </a:r>
                      <a:endParaRPr lang="ru-RU" sz="180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521211412"/>
                  </a:ext>
                </a:extLst>
              </a:tr>
              <a:tr h="38325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Century Gothic" panose="020B0502020202020204" pitchFamily="34" charset="0"/>
                        </a:rPr>
                        <a:t>3.</a:t>
                      </a:r>
                      <a:endParaRPr lang="ru-RU" sz="180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Century Gothic" panose="020B0502020202020204" pitchFamily="34" charset="0"/>
                        </a:rPr>
                        <a:t>Пропускная способность канала Интернет</a:t>
                      </a:r>
                      <a:endParaRPr lang="ru-RU" sz="180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Century Gothic" panose="020B0502020202020204" pitchFamily="34" charset="0"/>
                        </a:rPr>
                        <a:t>Не менее 256 кбит/сек</a:t>
                      </a:r>
                      <a:endParaRPr lang="ru-RU" sz="1800" dirty="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766001356"/>
                  </a:ext>
                </a:extLst>
              </a:tr>
              <a:tr h="546268">
                <a:tc gridSpan="3">
                  <a:txBody>
                    <a:bodyPr/>
                    <a:lstStyle/>
                    <a:p>
                      <a:pPr indent="127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608705" algn="l"/>
                        </a:tabLst>
                      </a:pPr>
                      <a:r>
                        <a:rPr lang="ru-RU" sz="1800" b="1" dirty="0">
                          <a:effectLst/>
                          <a:latin typeface="Century Gothic" panose="020B0502020202020204" pitchFamily="34" charset="0"/>
                        </a:rPr>
                        <a:t>Требования к установленному программному обеспечению для работы с закрытой частью ЕИС </a:t>
                      </a:r>
                      <a:endParaRPr lang="ru-RU" sz="1800" b="1" dirty="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650873005"/>
                  </a:ext>
                </a:extLst>
              </a:tr>
              <a:tr h="40511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Century Gothic" panose="020B0502020202020204" pitchFamily="34" charset="0"/>
                        </a:rPr>
                        <a:t>1.</a:t>
                      </a:r>
                      <a:endParaRPr lang="ru-RU" sz="1800" dirty="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Century Gothic" panose="020B0502020202020204" pitchFamily="34" charset="0"/>
                        </a:rPr>
                        <a:t>Установленный Интернет-браузер: </a:t>
                      </a:r>
                      <a:r>
                        <a:rPr lang="ru-RU" sz="1800" dirty="0" err="1">
                          <a:effectLst/>
                          <a:latin typeface="Century Gothic" panose="020B0502020202020204" pitchFamily="34" charset="0"/>
                        </a:rPr>
                        <a:t>Internet</a:t>
                      </a:r>
                      <a:r>
                        <a:rPr lang="ru-RU" sz="1800" dirty="0"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ru-RU" sz="1800" dirty="0" err="1">
                          <a:effectLst/>
                          <a:latin typeface="Century Gothic" panose="020B0502020202020204" pitchFamily="34" charset="0"/>
                        </a:rPr>
                        <a:t>Explorer</a:t>
                      </a:r>
                      <a:r>
                        <a:rPr lang="ru-RU" sz="1800" dirty="0">
                          <a:effectLst/>
                          <a:latin typeface="Century Gothic" panose="020B0502020202020204" pitchFamily="34" charset="0"/>
                        </a:rPr>
                        <a:t> (версии 11.0</a:t>
                      </a:r>
                      <a:r>
                        <a:rPr lang="ru-RU" sz="1800" dirty="0" smtClean="0">
                          <a:effectLst/>
                          <a:latin typeface="Century Gothic" panose="020B0502020202020204" pitchFamily="34" charset="0"/>
                        </a:rPr>
                        <a:t>)</a:t>
                      </a:r>
                      <a:endParaRPr lang="ru-RU" sz="1800" dirty="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943550332"/>
                  </a:ext>
                </a:extLst>
              </a:tr>
              <a:tr h="383255">
                <a:tc>
                  <a:txBody>
                    <a:bodyPr/>
                    <a:lstStyle/>
                    <a:p>
                      <a:pPr marL="0" marR="0" lvl="0" indent="0" algn="l" defTabSz="1372057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effectLst/>
                          <a:latin typeface="Century Gothic" panose="020B0502020202020204" pitchFamily="34" charset="0"/>
                        </a:rPr>
                        <a:t>2.</a:t>
                      </a:r>
                      <a:endParaRPr lang="ru-RU" sz="1800" dirty="0" smtClean="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marL="0" marR="0" lvl="0" indent="0" algn="just" defTabSz="1372057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effectLst/>
                          <a:latin typeface="Century Gothic" panose="020B0502020202020204" pitchFamily="34" charset="0"/>
                        </a:rPr>
                        <a:t>БПО </a:t>
                      </a:r>
                      <a:r>
                        <a:rPr lang="ru-RU" sz="1800" dirty="0" err="1" smtClean="0">
                          <a:effectLst/>
                          <a:latin typeface="Century Gothic" panose="020B0502020202020204" pitchFamily="34" charset="0"/>
                        </a:rPr>
                        <a:t>CryptoPro</a:t>
                      </a:r>
                      <a:r>
                        <a:rPr lang="ru-RU" sz="1800" dirty="0" smtClean="0">
                          <a:effectLst/>
                          <a:latin typeface="Century Gothic" panose="020B0502020202020204" pitchFamily="34" charset="0"/>
                        </a:rPr>
                        <a:t> CSP версий 3.6.1, 4.0</a:t>
                      </a:r>
                      <a:endParaRPr lang="ru-RU" sz="1800" dirty="0" smtClean="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752801314"/>
                  </a:ext>
                </a:extLst>
              </a:tr>
            </a:tbl>
          </a:graphicData>
        </a:graphic>
      </p:graphicFrame>
      <p:pic>
        <p:nvPicPr>
          <p:cNvPr id="21" name="Picture 3" descr="Adobe Acrobat Documen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611" y="6526013"/>
            <a:ext cx="432048" cy="432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Прямоугольник 26"/>
          <p:cNvSpPr/>
          <p:nvPr/>
        </p:nvSpPr>
        <p:spPr>
          <a:xfrm>
            <a:off x="1024887" y="6511204"/>
            <a:ext cx="684193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u="sng" dirty="0">
                <a:solidFill>
                  <a:srgbClr val="018CCD"/>
                </a:solidFill>
                <a:latin typeface="Century Gothic" panose="020B0502020202020204" pitchFamily="34" charset="0"/>
                <a:hlinkClick r:id="rId3"/>
              </a:rPr>
              <a:t>Инструкция по настройке рабочего места</a:t>
            </a:r>
            <a:endParaRPr lang="ru-RU" sz="2400" dirty="0">
              <a:latin typeface="Century Gothic" panose="020B0502020202020204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71221" y="5792865"/>
            <a:ext cx="81371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Century Gothic" panose="020B0502020202020204" pitchFamily="34" charset="0"/>
              </a:rPr>
              <a:t>2. Настроить рабочее место в соответствии</a:t>
            </a:r>
            <a:endParaRPr lang="ru-RU" sz="2800" dirty="0">
              <a:latin typeface="Century Gothic" panose="020B05020202020202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71221" y="1741547"/>
            <a:ext cx="139961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>
              <a:defRPr sz="2800">
                <a:latin typeface="Century Gothic" panose="020B0502020202020204" pitchFamily="34" charset="0"/>
              </a:defRPr>
            </a:lvl1pPr>
          </a:lstStyle>
          <a:p>
            <a:r>
              <a:rPr lang="ru-RU" dirty="0"/>
              <a:t>1. Убедиться, что рабочее место соответствует минимальным требованиям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216595" y="7110789"/>
            <a:ext cx="11881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latin typeface="Century Gothic" panose="020B0502020202020204" pitchFamily="34" charset="0"/>
              </a:rPr>
              <a:t>Размещена в ЕИС по адресу </a:t>
            </a:r>
            <a:r>
              <a:rPr lang="en-US" sz="1600" dirty="0">
                <a:latin typeface="Century Gothic" panose="020B0502020202020204" pitchFamily="34" charset="0"/>
                <a:hlinkClick r:id="rId3"/>
              </a:rPr>
              <a:t>http://</a:t>
            </a:r>
            <a:r>
              <a:rPr lang="en-US" sz="1600" dirty="0" smtClean="0">
                <a:latin typeface="Century Gothic" panose="020B0502020202020204" pitchFamily="34" charset="0"/>
                <a:hlinkClick r:id="rId3"/>
              </a:rPr>
              <a:t>zakupki.gov.ru/epz/main/public/download/downloadDocument.html?id=21614</a:t>
            </a:r>
            <a:endParaRPr lang="ru-RU" sz="1600" dirty="0">
              <a:latin typeface="Century Gothic" panose="020B0502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52045" y="8707739"/>
            <a:ext cx="1771979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800" dirty="0">
                <a:latin typeface="Century Gothic" panose="020B0502020202020204" pitchFamily="34" charset="0"/>
              </a:rPr>
              <a:t>По вопросам работы с Официальным сайтом ЕИС </a:t>
            </a:r>
            <a:r>
              <a:rPr lang="ru-RU" sz="1800" dirty="0" smtClean="0">
                <a:latin typeface="Century Gothic" panose="020B0502020202020204" pitchFamily="34" charset="0"/>
              </a:rPr>
              <a:t>Вы </a:t>
            </a:r>
            <a:r>
              <a:rPr lang="ru-RU" sz="1800" dirty="0">
                <a:latin typeface="Century Gothic" panose="020B0502020202020204" pitchFamily="34" charset="0"/>
              </a:rPr>
              <a:t>можете обращаться в единую круглосуточную службу поддержки </a:t>
            </a:r>
            <a:r>
              <a:rPr lang="ru-RU" sz="1800" dirty="0" smtClean="0">
                <a:latin typeface="Century Gothic" panose="020B0502020202020204" pitchFamily="34" charset="0"/>
              </a:rPr>
              <a:t>пользователей</a:t>
            </a:r>
          </a:p>
          <a:p>
            <a:r>
              <a:rPr lang="ru-RU" sz="1800" dirty="0" smtClean="0">
                <a:latin typeface="Century Gothic" panose="020B0502020202020204" pitchFamily="34" charset="0"/>
              </a:rPr>
              <a:t> - многоканальные телефоны: 8 (495) 811-03-33, 8 (800) 333-81-11</a:t>
            </a:r>
          </a:p>
          <a:p>
            <a:r>
              <a:rPr lang="ru-RU" sz="1800" dirty="0" smtClean="0">
                <a:latin typeface="Century Gothic" panose="020B0502020202020204" pitchFamily="34" charset="0"/>
              </a:rPr>
              <a:t> - электронная </a:t>
            </a:r>
            <a:r>
              <a:rPr lang="ru-RU" sz="1800" dirty="0">
                <a:latin typeface="Century Gothic" panose="020B0502020202020204" pitchFamily="34" charset="0"/>
              </a:rPr>
              <a:t>почта: </a:t>
            </a:r>
            <a:r>
              <a:rPr lang="en-US" sz="1800" dirty="0" smtClean="0">
                <a:latin typeface="Century Gothic" panose="020B0502020202020204" pitchFamily="34" charset="0"/>
                <a:hlinkClick r:id="rId4"/>
              </a:rPr>
              <a:t>helpdesk@zakupki.gov.ru</a:t>
            </a:r>
            <a:r>
              <a:rPr lang="en-US" sz="1800" dirty="0" smtClean="0">
                <a:latin typeface="Century Gothic" panose="020B0502020202020204" pitchFamily="34" charset="0"/>
              </a:rPr>
              <a:t>;</a:t>
            </a:r>
            <a:endParaRPr lang="ru-RU" sz="18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4856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17523509" y="9883683"/>
            <a:ext cx="696663" cy="373972"/>
          </a:xfrm>
        </p:spPr>
        <p:txBody>
          <a:bodyPr/>
          <a:lstStyle/>
          <a:p>
            <a:pPr>
              <a:defRPr/>
            </a:pPr>
            <a:fld id="{6F41C1F5-76D5-4B30-890D-562676ECC5B5}" type="slidenum">
              <a:rPr lang="ru-RU" smtClean="0">
                <a:latin typeface="Century Gothic" panose="020B0502020202020204" pitchFamily="34" charset="0"/>
              </a:rPr>
              <a:pPr>
                <a:defRPr/>
              </a:pPr>
              <a:t>6</a:t>
            </a:fld>
            <a:endParaRPr lang="ru-RU" dirty="0">
              <a:latin typeface="Century Gothic" panose="020B0502020202020204" pitchFamily="34" charset="0"/>
            </a:endParaRPr>
          </a:p>
        </p:txBody>
      </p:sp>
      <p:sp>
        <p:nvSpPr>
          <p:cNvPr id="22" name="Прямоугольник 7"/>
          <p:cNvSpPr>
            <a:spLocks noChangeArrowheads="1"/>
          </p:cNvSpPr>
          <p:nvPr/>
        </p:nvSpPr>
        <p:spPr bwMode="auto">
          <a:xfrm>
            <a:off x="-1" y="26268"/>
            <a:ext cx="18291175" cy="1248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defTabSz="1372057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3601" b="1" dirty="0" smtClean="0">
                <a:solidFill>
                  <a:srgbClr val="002060"/>
                </a:solidFill>
                <a:latin typeface="Century Gothic" panose="020B0502020202020204" pitchFamily="34" charset="0"/>
                <a:ea typeface="MS PGothic" pitchFamily="34" charset="-128"/>
              </a:rPr>
              <a:t>Вопросы и ответы</a:t>
            </a:r>
          </a:p>
          <a:p>
            <a:pPr algn="ctr" defTabSz="1372057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800" b="1" dirty="0" smtClean="0">
                <a:solidFill>
                  <a:srgbClr val="002060"/>
                </a:solidFill>
                <a:latin typeface="Century Gothic" panose="020B0502020202020204" pitchFamily="34" charset="0"/>
                <a:ea typeface="MS PGothic" pitchFamily="34" charset="-128"/>
              </a:rPr>
              <a:t>Часть 1</a:t>
            </a:r>
            <a:endParaRPr lang="ru-RU" sz="2800" b="1" dirty="0">
              <a:solidFill>
                <a:srgbClr val="002060"/>
              </a:solidFill>
              <a:latin typeface="Century Gothic" panose="020B0502020202020204" pitchFamily="34" charset="0"/>
              <a:ea typeface="MS PGothic" pitchFamily="34" charset="-128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16594" y="1574856"/>
            <a:ext cx="74621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chemeClr val="tx2"/>
                </a:solidFill>
              </a:rPr>
              <a:t>1. Как происходит внесение информации в переходный период?</a:t>
            </a:r>
            <a:endParaRPr lang="ru-RU" sz="2000" b="1" dirty="0">
              <a:solidFill>
                <a:schemeClr val="tx2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13251" y="1976735"/>
            <a:ext cx="17857984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Извещения о проведении предварительного отбора и электронного аукциона </a:t>
            </a:r>
            <a:r>
              <a:rPr lang="ru-RU" sz="1600" dirty="0"/>
              <a:t>до начала 2 этапа (30.04.2018) </a:t>
            </a:r>
            <a:r>
              <a:rPr lang="ru-RU" sz="1600" dirty="0" smtClean="0"/>
              <a:t>публикуются на электронных площадках. С 30.04.2018 извещения о проведении предварительного отбора и электронного аукциона должны создаваться и размещаться в ЕИС. Процедуры предварительного отбора и процедуры электронного аукциона, размещенные на площадках до 30.04.2018 завершаются на электронных площадках.</a:t>
            </a:r>
          </a:p>
          <a:p>
            <a:r>
              <a:rPr lang="ru-RU" sz="1600" dirty="0" smtClean="0"/>
              <a:t>Таким образом:</a:t>
            </a:r>
          </a:p>
          <a:p>
            <a:r>
              <a:rPr lang="ru-RU" sz="1600" b="1" dirty="0" smtClean="0"/>
              <a:t>В части предварительного отбора (далее – ПО):</a:t>
            </a:r>
          </a:p>
          <a:p>
            <a:r>
              <a:rPr lang="ru-RU" sz="1600" dirty="0" smtClean="0"/>
              <a:t>а) </a:t>
            </a:r>
            <a:r>
              <a:rPr lang="ru-RU" sz="1600" b="1" dirty="0" smtClean="0"/>
              <a:t>если </a:t>
            </a:r>
            <a:r>
              <a:rPr lang="ru-RU" sz="1600" b="1" dirty="0"/>
              <a:t>ПО</a:t>
            </a:r>
            <a:r>
              <a:rPr lang="ru-RU" sz="1600" b="1" dirty="0" smtClean="0"/>
              <a:t> объявляется до 30.04.18</a:t>
            </a:r>
            <a:endParaRPr lang="ru-RU" sz="1600" dirty="0" smtClean="0"/>
          </a:p>
          <a:p>
            <a:pPr marL="342900" indent="-342900">
              <a:buFontTx/>
              <a:buChar char="-"/>
            </a:pPr>
            <a:r>
              <a:rPr lang="ru-RU" sz="1600" dirty="0" smtClean="0"/>
              <a:t>формирование </a:t>
            </a:r>
            <a:r>
              <a:rPr lang="ru-RU" sz="1600" dirty="0"/>
              <a:t>и размещение извещения о проведении </a:t>
            </a:r>
            <a:r>
              <a:rPr lang="ru-RU" sz="1600" dirty="0" smtClean="0"/>
              <a:t>ПО, </a:t>
            </a:r>
            <a:r>
              <a:rPr lang="ru-RU" sz="1600" dirty="0"/>
              <a:t>внесение изменений в извещение и документацию, размещение разъяснений документации и размещение протоколов осуществляются на электронной площадке;</a:t>
            </a:r>
          </a:p>
          <a:p>
            <a:pPr marL="342900" indent="-342900">
              <a:buFontTx/>
              <a:buChar char="-"/>
            </a:pPr>
            <a:r>
              <a:rPr lang="ru-RU" sz="1600" dirty="0" smtClean="0"/>
              <a:t>в случае если ПО завершается до 30.04.18, сведения </a:t>
            </a:r>
            <a:r>
              <a:rPr lang="ru-RU" sz="1600" dirty="0"/>
              <a:t>об отобранных подрядных организациях вносятся в РКПО, размещенный на сайте уполномоченного </a:t>
            </a:r>
            <a:r>
              <a:rPr lang="ru-RU" sz="1600" dirty="0" smtClean="0"/>
              <a:t>органа;</a:t>
            </a:r>
            <a:endParaRPr lang="ru-RU" sz="1600" dirty="0"/>
          </a:p>
          <a:p>
            <a:pPr marL="342900" indent="-342900">
              <a:buFontTx/>
              <a:buChar char="-"/>
            </a:pPr>
            <a:r>
              <a:rPr lang="ru-RU" sz="1600" dirty="0" smtClean="0"/>
              <a:t>сведения </a:t>
            </a:r>
            <a:r>
              <a:rPr lang="ru-RU" sz="1600" dirty="0"/>
              <a:t>об отобранных подрядных организациях вносятся </a:t>
            </a:r>
            <a:r>
              <a:rPr lang="ru-RU" sz="1600" dirty="0" smtClean="0"/>
              <a:t>в ЕИС</a:t>
            </a:r>
            <a:r>
              <a:rPr lang="ru-RU" sz="1600" dirty="0"/>
              <a:t> с указанием основания включения в ручном режиме.</a:t>
            </a:r>
          </a:p>
          <a:p>
            <a:r>
              <a:rPr lang="ru-RU" sz="1600" dirty="0" smtClean="0"/>
              <a:t>в) </a:t>
            </a:r>
            <a:r>
              <a:rPr lang="ru-RU" sz="1600" b="1" dirty="0"/>
              <a:t>если ПО </a:t>
            </a:r>
            <a:r>
              <a:rPr lang="ru-RU" sz="1600" b="1" dirty="0" smtClean="0"/>
              <a:t>объявляется после 30.04.18</a:t>
            </a:r>
            <a:endParaRPr lang="ru-RU" sz="1600" dirty="0"/>
          </a:p>
          <a:p>
            <a:pPr marL="342900" indent="-342900">
              <a:buFontTx/>
              <a:buChar char="-"/>
            </a:pPr>
            <a:r>
              <a:rPr lang="ru-RU" sz="1600" dirty="0" smtClean="0"/>
              <a:t>формирование </a:t>
            </a:r>
            <a:r>
              <a:rPr lang="ru-RU" sz="1600" dirty="0"/>
              <a:t>извещения о проведении </a:t>
            </a:r>
            <a:r>
              <a:rPr lang="ru-RU" sz="1600" dirty="0" smtClean="0"/>
              <a:t>ПО, </a:t>
            </a:r>
            <a:r>
              <a:rPr lang="ru-RU" sz="1600" dirty="0"/>
              <a:t>внесение изменений в извещение и документацию, размещение разъяснений документации осуществляется в </a:t>
            </a:r>
            <a:r>
              <a:rPr lang="ru-RU" sz="1600" dirty="0" smtClean="0"/>
              <a:t>ЕИС;</a:t>
            </a:r>
            <a:endParaRPr lang="ru-RU" sz="1600" dirty="0"/>
          </a:p>
          <a:p>
            <a:pPr marL="342900" indent="-342900">
              <a:buFontTx/>
              <a:buChar char="-"/>
            </a:pPr>
            <a:r>
              <a:rPr lang="ru-RU" sz="1600" dirty="0" smtClean="0"/>
              <a:t>формирование </a:t>
            </a:r>
            <a:r>
              <a:rPr lang="ru-RU" sz="1600" dirty="0"/>
              <a:t>протоколов осуществляются на электронной площадке;</a:t>
            </a:r>
          </a:p>
          <a:p>
            <a:pPr marL="342900" indent="-342900">
              <a:buFontTx/>
              <a:buChar char="-"/>
            </a:pPr>
            <a:r>
              <a:rPr lang="ru-RU" sz="1600" dirty="0" smtClean="0"/>
              <a:t>сведения </a:t>
            </a:r>
            <a:r>
              <a:rPr lang="ru-RU" sz="1600" dirty="0"/>
              <a:t>об отобранных подрядных организациях вносятся в </a:t>
            </a:r>
            <a:r>
              <a:rPr lang="ru-RU" sz="1600" dirty="0" smtClean="0"/>
              <a:t>ЕИС на основании размещенных в ЕИС сведениях о ПО.</a:t>
            </a:r>
            <a:endParaRPr lang="ru-RU" sz="1600" dirty="0"/>
          </a:p>
          <a:p>
            <a:endParaRPr lang="ru-RU" sz="1600" dirty="0" smtClean="0"/>
          </a:p>
          <a:p>
            <a:r>
              <a:rPr lang="ru-RU" sz="1600" b="1" dirty="0"/>
              <a:t>В части </a:t>
            </a:r>
            <a:r>
              <a:rPr lang="ru-RU" sz="1600" b="1" dirty="0" smtClean="0"/>
              <a:t>электронного аукциона (далее - ЭА):</a:t>
            </a:r>
            <a:endParaRPr lang="ru-RU" sz="1600" b="1" dirty="0"/>
          </a:p>
          <a:p>
            <a:r>
              <a:rPr lang="ru-RU" sz="1600" dirty="0" smtClean="0"/>
              <a:t>б</a:t>
            </a:r>
            <a:r>
              <a:rPr lang="ru-RU" sz="1600" dirty="0"/>
              <a:t>) </a:t>
            </a:r>
            <a:r>
              <a:rPr lang="ru-RU" sz="1600" b="1" dirty="0"/>
              <a:t>если </a:t>
            </a:r>
            <a:r>
              <a:rPr lang="ru-RU" sz="1600" b="1" dirty="0" smtClean="0"/>
              <a:t>ЭА </a:t>
            </a:r>
            <a:r>
              <a:rPr lang="ru-RU" sz="1600" b="1" dirty="0"/>
              <a:t>объявляется до </a:t>
            </a:r>
            <a:r>
              <a:rPr lang="ru-RU" sz="1600" b="1" dirty="0" smtClean="0"/>
              <a:t>30.04.18</a:t>
            </a:r>
            <a:endParaRPr lang="ru-RU" sz="1600" dirty="0"/>
          </a:p>
          <a:p>
            <a:pPr marL="342900" indent="-342900">
              <a:buFontTx/>
              <a:buChar char="-"/>
            </a:pPr>
            <a:r>
              <a:rPr lang="ru-RU" sz="1600" dirty="0"/>
              <a:t>формирование и размещение извещения о проведении </a:t>
            </a:r>
            <a:r>
              <a:rPr lang="ru-RU" sz="1600" dirty="0" smtClean="0"/>
              <a:t>ЭА, </a:t>
            </a:r>
            <a:r>
              <a:rPr lang="ru-RU" sz="1600" dirty="0"/>
              <a:t>внесение изменений в извещение и документацию, размещение разъяснений документации и размещение протоколов осуществляются на электронной площадке;</a:t>
            </a:r>
          </a:p>
          <a:p>
            <a:pPr marL="342900" indent="-342900">
              <a:buFontTx/>
              <a:buChar char="-"/>
            </a:pPr>
            <a:r>
              <a:rPr lang="ru-RU" sz="1600" dirty="0" smtClean="0"/>
              <a:t>в случае если договор по итогам ЭА заключается </a:t>
            </a:r>
            <a:r>
              <a:rPr lang="ru-RU" sz="1600" dirty="0"/>
              <a:t>после </a:t>
            </a:r>
            <a:r>
              <a:rPr lang="ru-RU" sz="1600" dirty="0" smtClean="0"/>
              <a:t>30.04.18, сведения о заключенном договоре должны вноситься </a:t>
            </a:r>
            <a:r>
              <a:rPr lang="ru-RU" sz="1600" dirty="0"/>
              <a:t>в </a:t>
            </a:r>
            <a:r>
              <a:rPr lang="ru-RU" sz="1600" dirty="0" smtClean="0"/>
              <a:t>Реестр договоров в ЕИС </a:t>
            </a:r>
            <a:r>
              <a:rPr lang="ru-RU" sz="1600" dirty="0"/>
              <a:t>с указанием основания включения в ручном режиме.</a:t>
            </a:r>
          </a:p>
          <a:p>
            <a:r>
              <a:rPr lang="ru-RU" sz="1600" dirty="0"/>
              <a:t>в) </a:t>
            </a:r>
            <a:r>
              <a:rPr lang="ru-RU" sz="1600" b="1" dirty="0"/>
              <a:t>если </a:t>
            </a:r>
            <a:r>
              <a:rPr lang="ru-RU" sz="1600" b="1" dirty="0" smtClean="0"/>
              <a:t>ЭА объявляется </a:t>
            </a:r>
            <a:r>
              <a:rPr lang="ru-RU" sz="1600" b="1" dirty="0"/>
              <a:t>после 30.04.18</a:t>
            </a:r>
            <a:endParaRPr lang="ru-RU" sz="1600" dirty="0"/>
          </a:p>
          <a:p>
            <a:pPr marL="342900" indent="-342900">
              <a:buFontTx/>
              <a:buChar char="-"/>
            </a:pPr>
            <a:r>
              <a:rPr lang="ru-RU" sz="1600" dirty="0"/>
              <a:t>формирование извещения о проведении </a:t>
            </a:r>
            <a:r>
              <a:rPr lang="ru-RU" sz="1600" dirty="0" smtClean="0"/>
              <a:t>ЭА, </a:t>
            </a:r>
            <a:r>
              <a:rPr lang="ru-RU" sz="1600" dirty="0"/>
              <a:t>внесение изменений в извещение и документацию, размещение разъяснений документации осуществляется в </a:t>
            </a:r>
            <a:r>
              <a:rPr lang="ru-RU" sz="1600" dirty="0" smtClean="0"/>
              <a:t>ЕИС;</a:t>
            </a:r>
            <a:endParaRPr lang="ru-RU" sz="1600" dirty="0"/>
          </a:p>
          <a:p>
            <a:pPr marL="342900" indent="-342900">
              <a:buFontTx/>
              <a:buChar char="-"/>
            </a:pPr>
            <a:r>
              <a:rPr lang="ru-RU" sz="1600" dirty="0"/>
              <a:t>формирование протоколов осуществляются на электронной площадке;</a:t>
            </a:r>
          </a:p>
          <a:p>
            <a:pPr marL="342900" indent="-342900">
              <a:buFontTx/>
              <a:buChar char="-"/>
            </a:pPr>
            <a:r>
              <a:rPr lang="ru-RU" sz="1600" dirty="0"/>
              <a:t>сведения о заключенном договоре вносятся в Реестр договоров в ЕИС </a:t>
            </a:r>
            <a:r>
              <a:rPr lang="ru-RU" sz="1600" dirty="0" smtClean="0"/>
              <a:t>на </a:t>
            </a:r>
            <a:r>
              <a:rPr lang="ru-RU" sz="1600" dirty="0"/>
              <a:t>основании размещенных в ЕИС сведениях </a:t>
            </a:r>
            <a:r>
              <a:rPr lang="ru-RU" sz="1600" dirty="0" smtClean="0"/>
              <a:t>об ЭА.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431136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17523509" y="9883683"/>
            <a:ext cx="696663" cy="373972"/>
          </a:xfrm>
        </p:spPr>
        <p:txBody>
          <a:bodyPr/>
          <a:lstStyle/>
          <a:p>
            <a:pPr>
              <a:defRPr/>
            </a:pPr>
            <a:fld id="{6F41C1F5-76D5-4B30-890D-562676ECC5B5}" type="slidenum">
              <a:rPr lang="ru-RU" smtClean="0">
                <a:latin typeface="Century Gothic" panose="020B0502020202020204" pitchFamily="34" charset="0"/>
              </a:rPr>
              <a:pPr>
                <a:defRPr/>
              </a:pPr>
              <a:t>7</a:t>
            </a:fld>
            <a:endParaRPr lang="ru-RU" dirty="0">
              <a:latin typeface="Century Gothic" panose="020B0502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44587" y="1688703"/>
            <a:ext cx="81007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ru-RU" dirty="0"/>
              <a:t>2. Требуется ли получение новых сертификатов электронной подписи?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4587" y="2093451"/>
            <a:ext cx="178579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Если вы получали сертификат электронной подписи в Удостоверяющем центре Федерального казначейства – вы можете продолжать работать в ЕИС с тем же самым сертификатом.</a:t>
            </a:r>
          </a:p>
          <a:p>
            <a:r>
              <a:rPr lang="ru-RU" sz="1600" dirty="0" smtClean="0"/>
              <a:t>Если вы получили сертификат электронной подписи в любом другом удостоверяющем центре – вам необходимо обратиться в Удостоверяющий центр Федерального казначейства для получения сертификата (услуга бесплатная)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41245" y="3075129"/>
            <a:ext cx="1078583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ru-RU" dirty="0" smtClean="0"/>
              <a:t>3. Когда будет доступен вход в ЕИС и когда какие функции будут доступны в Личных кабинетах</a:t>
            </a:r>
            <a:endParaRPr lang="ru-RU" dirty="0"/>
          </a:p>
        </p:txBody>
      </p:sp>
      <p:sp>
        <p:nvSpPr>
          <p:cNvPr id="18" name="TextBox 17"/>
          <p:cNvSpPr txBox="1"/>
          <p:nvPr/>
        </p:nvSpPr>
        <p:spPr>
          <a:xfrm>
            <a:off x="144587" y="3526646"/>
            <a:ext cx="1785798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/>
              <a:t>16.04.2018</a:t>
            </a:r>
            <a:r>
              <a:rPr lang="ru-RU" sz="1600" dirty="0" smtClean="0"/>
              <a:t> </a:t>
            </a:r>
          </a:p>
          <a:p>
            <a:pPr marL="285750" indent="-285750">
              <a:buFontTx/>
              <a:buChar char="-"/>
            </a:pPr>
            <a:r>
              <a:rPr lang="ru-RU" sz="1600" dirty="0" smtClean="0"/>
              <a:t>будет доступен вход в Личный кабинет в ЕИС для всех категорий пользователей;</a:t>
            </a:r>
          </a:p>
          <a:p>
            <a:pPr marL="285750" indent="-285750">
              <a:buFontTx/>
              <a:buChar char="-"/>
            </a:pPr>
            <a:r>
              <a:rPr lang="ru-RU" sz="1600" dirty="0" smtClean="0"/>
              <a:t>пользователям Органа, уполномоченного на ведение РКПО, будет доступен для наполнения раздел «Реестр квалифицированных подрядных организаций», раздел «Закупки по капитальному ремонту» будет недоступен.</a:t>
            </a:r>
          </a:p>
          <a:p>
            <a:pPr marL="285750" indent="-285750">
              <a:buFontTx/>
              <a:buChar char="-"/>
            </a:pPr>
            <a:r>
              <a:rPr lang="ru-RU" sz="1600" dirty="0"/>
              <a:t>пользователям </a:t>
            </a:r>
            <a:r>
              <a:rPr lang="ru-RU" sz="1600" dirty="0" smtClean="0"/>
              <a:t>Органа, </a:t>
            </a:r>
            <a:r>
              <a:rPr lang="ru-RU" sz="1600" dirty="0"/>
              <a:t>уполномоченный на ведение реестра недобросовестных подрядных </a:t>
            </a:r>
            <a:r>
              <a:rPr lang="ru-RU" sz="1600" dirty="0" smtClean="0"/>
              <a:t>организаций, (ФАС) будет </a:t>
            </a:r>
            <a:r>
              <a:rPr lang="ru-RU" sz="1600" dirty="0"/>
              <a:t>доступен </a:t>
            </a:r>
            <a:r>
              <a:rPr lang="ru-RU" sz="1600" dirty="0" smtClean="0"/>
              <a:t>для ведения раздел </a:t>
            </a:r>
            <a:r>
              <a:rPr lang="ru-RU" sz="1600" dirty="0"/>
              <a:t>«Реестр недобросовестных подрядных организаций» </a:t>
            </a:r>
            <a:endParaRPr lang="ru-RU" sz="1600" dirty="0" smtClean="0"/>
          </a:p>
          <a:p>
            <a:r>
              <a:rPr lang="ru-RU" sz="1600" b="1" dirty="0" smtClean="0"/>
              <a:t>30.04.2018</a:t>
            </a:r>
          </a:p>
          <a:p>
            <a:pPr marL="285750" indent="-285750">
              <a:buFontTx/>
              <a:buChar char="-"/>
            </a:pPr>
            <a:r>
              <a:rPr lang="ru-RU" sz="1600" dirty="0" smtClean="0"/>
              <a:t>пользователям </a:t>
            </a:r>
            <a:r>
              <a:rPr lang="ru-RU" sz="1600" dirty="0"/>
              <a:t>Органа, уполномоченного на ведение РКПО, будет</a:t>
            </a:r>
            <a:r>
              <a:rPr lang="ru-RU" sz="1600" dirty="0" smtClean="0"/>
              <a:t> доступен</a:t>
            </a:r>
            <a:r>
              <a:rPr lang="ru-RU" sz="1600" dirty="0"/>
              <a:t> для ведения</a:t>
            </a:r>
            <a:r>
              <a:rPr lang="ru-RU" sz="1600" dirty="0" smtClean="0"/>
              <a:t> раздел </a:t>
            </a:r>
            <a:r>
              <a:rPr lang="ru-RU" sz="1600" dirty="0"/>
              <a:t>«Закупки по капитальному ремонту</a:t>
            </a:r>
            <a:r>
              <a:rPr lang="ru-RU" sz="1600" dirty="0" smtClean="0"/>
              <a:t>».</a:t>
            </a:r>
          </a:p>
          <a:p>
            <a:pPr marL="285750" indent="-285750">
              <a:buFontTx/>
              <a:buChar char="-"/>
            </a:pPr>
            <a:r>
              <a:rPr lang="ru-RU" sz="1600" dirty="0" smtClean="0"/>
              <a:t>пользователям Регионального оператора и Технического заказчика будут доступны </a:t>
            </a:r>
            <a:r>
              <a:rPr lang="ru-RU" sz="1600" dirty="0"/>
              <a:t>для ведения </a:t>
            </a:r>
            <a:r>
              <a:rPr lang="ru-RU" sz="1600" dirty="0" smtClean="0"/>
              <a:t>разделы </a:t>
            </a:r>
            <a:r>
              <a:rPr lang="ru-RU" sz="1600" dirty="0"/>
              <a:t>«Закупки по капитальному ремонту» </a:t>
            </a:r>
            <a:r>
              <a:rPr lang="ru-RU" sz="1600" dirty="0" smtClean="0"/>
              <a:t>и «Реестр </a:t>
            </a:r>
            <a:r>
              <a:rPr lang="ru-RU" sz="1600" dirty="0"/>
              <a:t>договоров о проведении капитального </a:t>
            </a:r>
            <a:r>
              <a:rPr lang="ru-RU" sz="1600" dirty="0" smtClean="0"/>
              <a:t>ремонта»</a:t>
            </a:r>
            <a:endParaRPr lang="ru-RU" sz="1600" dirty="0"/>
          </a:p>
        </p:txBody>
      </p:sp>
      <p:sp>
        <p:nvSpPr>
          <p:cNvPr id="19" name="TextBox 18"/>
          <p:cNvSpPr txBox="1"/>
          <p:nvPr/>
        </p:nvSpPr>
        <p:spPr>
          <a:xfrm>
            <a:off x="141245" y="6360483"/>
            <a:ext cx="121147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chemeClr val="tx2"/>
                </a:solidFill>
              </a:rPr>
              <a:t>4. Как будет осуществляться заключение трехсторонних договоров на проведение капитального ремонта?</a:t>
            </a:r>
            <a:endParaRPr lang="ru-RU" sz="2000" b="1" dirty="0">
              <a:solidFill>
                <a:schemeClr val="tx2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41245" y="6762362"/>
            <a:ext cx="178579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Заключение </a:t>
            </a:r>
            <a:r>
              <a:rPr lang="ru-RU" sz="1600" dirty="0"/>
              <a:t>в электронной форме</a:t>
            </a:r>
            <a:r>
              <a:rPr lang="en-US" sz="1600" dirty="0"/>
              <a:t> </a:t>
            </a:r>
            <a:r>
              <a:rPr lang="ru-RU" sz="1600" dirty="0" smtClean="0"/>
              <a:t>договоров на проведение капитального ремонта, в том числе и трехсторонних осуществляется на электронной площадке</a:t>
            </a:r>
            <a:r>
              <a:rPr lang="ru-RU" sz="1600" dirty="0"/>
              <a:t> , в случае если электронная площадка предоставляет такой </a:t>
            </a:r>
            <a:r>
              <a:rPr lang="ru-RU" sz="1600" dirty="0" smtClean="0"/>
              <a:t>сервис. После ввода в эксплуатацию раздела ЕИС вышеуказанная возможность сохранится на электронных площадках. Внесение сведений о заключенных трехсторонних договорах в Реестр договоров осуществляется Техническим заказчиком.</a:t>
            </a:r>
          </a:p>
        </p:txBody>
      </p:sp>
      <p:sp>
        <p:nvSpPr>
          <p:cNvPr id="21" name="Прямоугольник 7"/>
          <p:cNvSpPr>
            <a:spLocks noChangeArrowheads="1"/>
          </p:cNvSpPr>
          <p:nvPr/>
        </p:nvSpPr>
        <p:spPr bwMode="auto">
          <a:xfrm>
            <a:off x="-1" y="26268"/>
            <a:ext cx="18291175" cy="1248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defTabSz="1372057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3601" b="1" dirty="0" smtClean="0">
                <a:solidFill>
                  <a:srgbClr val="002060"/>
                </a:solidFill>
                <a:latin typeface="Century Gothic" panose="020B0502020202020204" pitchFamily="34" charset="0"/>
                <a:ea typeface="MS PGothic" pitchFamily="34" charset="-128"/>
              </a:rPr>
              <a:t>Вопросы и ответы</a:t>
            </a:r>
          </a:p>
          <a:p>
            <a:pPr algn="ctr" defTabSz="1372057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800" b="1" dirty="0" smtClean="0">
                <a:solidFill>
                  <a:srgbClr val="002060"/>
                </a:solidFill>
                <a:latin typeface="Century Gothic" panose="020B0502020202020204" pitchFamily="34" charset="0"/>
                <a:ea typeface="MS PGothic" pitchFamily="34" charset="-128"/>
              </a:rPr>
              <a:t>Часть 2</a:t>
            </a:r>
            <a:endParaRPr lang="ru-RU" sz="2800" b="1" dirty="0">
              <a:solidFill>
                <a:srgbClr val="002060"/>
              </a:solidFill>
              <a:latin typeface="Century Gothic" panose="020B0502020202020204" pitchFamily="34" charset="0"/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86619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3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Тема 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>
          <a:solidFill>
            <a:srgbClr val="002060"/>
          </a:solidFill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>
    <a:extraClrScheme>
      <a:clrScheme name="Тема Office 1">
        <a:dk1>
          <a:srgbClr val="000000"/>
        </a:dk1>
        <a:lt1>
          <a:srgbClr val="FFFFFF"/>
        </a:lt1>
        <a:dk2>
          <a:srgbClr val="666666"/>
        </a:dk2>
        <a:lt2>
          <a:srgbClr val="D2D2D2"/>
        </a:lt2>
        <a:accent1>
          <a:srgbClr val="FF388C"/>
        </a:accent1>
        <a:accent2>
          <a:srgbClr val="E40059"/>
        </a:accent2>
        <a:accent3>
          <a:srgbClr val="FFFFFF"/>
        </a:accent3>
        <a:accent4>
          <a:srgbClr val="000000"/>
        </a:accent4>
        <a:accent5>
          <a:srgbClr val="FFAEC5"/>
        </a:accent5>
        <a:accent6>
          <a:srgbClr val="CF0050"/>
        </a:accent6>
        <a:hlink>
          <a:srgbClr val="17BBFD"/>
        </a:hlink>
        <a:folHlink>
          <a:srgbClr val="FF79C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10731</TotalTime>
  <Words>1342</Words>
  <Application>Microsoft Office PowerPoint</Application>
  <PresentationFormat>Произвольный</PresentationFormat>
  <Paragraphs>184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3_Тема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Чурдалев Евгений</dc:creator>
  <cp:lastModifiedBy>Савескул Ирина Павловна</cp:lastModifiedBy>
  <cp:revision>109</cp:revision>
  <cp:lastPrinted>2017-11-07T15:14:54Z</cp:lastPrinted>
  <dcterms:created xsi:type="dcterms:W3CDTF">2017-03-15T08:46:19Z</dcterms:created>
  <dcterms:modified xsi:type="dcterms:W3CDTF">2018-04-06T08:50:46Z</dcterms:modified>
</cp:coreProperties>
</file>